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x="18288000" cy="10287000"/>
  <p:notesSz cx="6858000" cy="9144000"/>
  <p:embeddedFontLst>
    <p:embeddedFont>
      <p:font typeface="Georgia Pro Condensed" charset="1" panose="02040506050405020303"/>
      <p:regular r:id="rId58"/>
    </p:embeddedFont>
    <p:embeddedFont>
      <p:font typeface="Georgia Pro Condensed Light" charset="1" panose="02040306050405020303"/>
      <p:regular r:id="rId59"/>
    </p:embeddedFont>
    <p:embeddedFont>
      <p:font typeface="TT Interphases" charset="1" panose="02000503020000020004"/>
      <p:regular r:id="rId60"/>
    </p:embeddedFont>
    <p:embeddedFont>
      <p:font typeface="TT Interphases Bold" charset="1" panose="02000803060000020004"/>
      <p:regular r:id="rId61"/>
    </p:embeddedFont>
    <p:embeddedFont>
      <p:font typeface="ITC Avant Garde Gothic" charset="1" panose="020B0502020202020204"/>
      <p:regular r:id="rId62"/>
    </p:embeddedFont>
    <p:embeddedFont>
      <p:font typeface="Helvetica World" charset="1" panose="020B0500040000020004"/>
      <p:regular r:id="rId63"/>
    </p:embeddedFont>
    <p:embeddedFont>
      <p:font typeface="Helvetica World Bold" charset="1" panose="020B0800040000020004"/>
      <p:regular r:id="rId64"/>
    </p:embeddedFont>
    <p:embeddedFont>
      <p:font typeface="Gatwick Ultra-Bold" charset="1" panose="00000900000000000000"/>
      <p:regular r:id="rId65"/>
    </p:embeddedFont>
    <p:embeddedFont>
      <p:font typeface="Codec Pro Ultra-Bold" charset="1" panose="00000700000000000000"/>
      <p:regular r:id="rId66"/>
    </p:embeddedFont>
    <p:embeddedFont>
      <p:font typeface="Codec Pro" charset="1" panose="00000500000000000000"/>
      <p:regular r:id="rId67"/>
    </p:embeddedFont>
    <p:embeddedFont>
      <p:font typeface="Codec Pro Bold" charset="1" panose="00000600000000000000"/>
      <p:regular r:id="rId68"/>
    </p:embeddedFont>
    <p:embeddedFont>
      <p:font typeface="Radley" charset="1" panose="00000500000000000000"/>
      <p:regular r:id="rId69"/>
    </p:embeddedFont>
    <p:embeddedFont>
      <p:font typeface="Carlito" charset="1" panose="020F0502020204030204"/>
      <p:regular r:id="rId7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slides/slide2.xml" Type="http://schemas.openxmlformats.org/officeDocument/2006/relationships/slide"/><Relationship Id="rId70" Target="fonts/font70.fntdata" Type="http://schemas.openxmlformats.org/officeDocument/2006/relationships/font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jpeg" Type="http://schemas.openxmlformats.org/officeDocument/2006/relationships/image"/><Relationship Id="rId4" Target="../media/image24.jpeg" Type="http://schemas.openxmlformats.org/officeDocument/2006/relationships/image"/><Relationship Id="rId5" Target="../media/image25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27.jpeg" Type="http://schemas.openxmlformats.org/officeDocument/2006/relationships/image"/><Relationship Id="rId4" Target="../media/image28.jpeg" Type="http://schemas.openxmlformats.org/officeDocument/2006/relationships/image"/><Relationship Id="rId5" Target="../media/image29.jpeg" Type="http://schemas.openxmlformats.org/officeDocument/2006/relationships/image"/><Relationship Id="rId6" Target="../media/image30.jpeg" Type="http://schemas.openxmlformats.org/officeDocument/2006/relationships/image"/><Relationship Id="rId7" Target="../media/image31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Relationship Id="rId8" Target="../media/image4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49.png" Type="http://schemas.openxmlformats.org/officeDocument/2006/relationships/image"/><Relationship Id="rId5" Target="../media/image50.png" Type="http://schemas.openxmlformats.org/officeDocument/2006/relationships/image"/><Relationship Id="rId6" Target="../media/image5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49.png" Type="http://schemas.openxmlformats.org/officeDocument/2006/relationships/image"/><Relationship Id="rId5" Target="../media/image52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5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56.png" Type="http://schemas.openxmlformats.org/officeDocument/2006/relationships/image"/><Relationship Id="rId5" Target="../media/image57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59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61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65.png" Type="http://schemas.openxmlformats.org/officeDocument/2006/relationships/image"/><Relationship Id="rId5" Target="../media/image66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jpeg" Type="http://schemas.openxmlformats.org/officeDocument/2006/relationships/image"/><Relationship Id="rId3" Target="../media/image69.jpeg" Type="http://schemas.openxmlformats.org/officeDocument/2006/relationships/image"/><Relationship Id="rId4" Target="../media/image70.jpe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jpeg" Type="http://schemas.openxmlformats.org/officeDocument/2006/relationships/image"/><Relationship Id="rId3" Target="../media/image7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jpeg" Type="http://schemas.openxmlformats.org/officeDocument/2006/relationships/image"/><Relationship Id="rId4" Target="../media/image15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3E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2700"/>
            <a:ext cx="11201400" cy="10299700"/>
            <a:chOff x="0" y="0"/>
            <a:chExt cx="963348" cy="8857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3348" cy="885799"/>
            </a:xfrm>
            <a:custGeom>
              <a:avLst/>
              <a:gdLst/>
              <a:ahLst/>
              <a:cxnLst/>
              <a:rect r="r" b="b" t="t" l="l"/>
              <a:pathLst>
                <a:path h="885799" w="963348">
                  <a:moveTo>
                    <a:pt x="0" y="0"/>
                  </a:moveTo>
                  <a:lnTo>
                    <a:pt x="963348" y="0"/>
                  </a:lnTo>
                  <a:lnTo>
                    <a:pt x="963348" y="885799"/>
                  </a:lnTo>
                  <a:lnTo>
                    <a:pt x="0" y="885799"/>
                  </a:lnTo>
                  <a:close/>
                </a:path>
              </a:pathLst>
            </a:custGeom>
            <a:solidFill>
              <a:srgbClr val="007F5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1868150" y="666750"/>
            <a:ext cx="5753100" cy="8953500"/>
            <a:chOff x="0" y="0"/>
            <a:chExt cx="814724" cy="12679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4724" cy="1267949"/>
            </a:xfrm>
            <a:custGeom>
              <a:avLst/>
              <a:gdLst/>
              <a:ahLst/>
              <a:cxnLst/>
              <a:rect r="r" b="b" t="t" l="l"/>
              <a:pathLst>
                <a:path h="1267949" w="814724">
                  <a:moveTo>
                    <a:pt x="26914" y="0"/>
                  </a:moveTo>
                  <a:lnTo>
                    <a:pt x="787810" y="0"/>
                  </a:lnTo>
                  <a:cubicBezTo>
                    <a:pt x="802675" y="0"/>
                    <a:pt x="814724" y="12050"/>
                    <a:pt x="814724" y="26914"/>
                  </a:cubicBezTo>
                  <a:lnTo>
                    <a:pt x="814724" y="1241035"/>
                  </a:lnTo>
                  <a:cubicBezTo>
                    <a:pt x="814724" y="1255899"/>
                    <a:pt x="802675" y="1267949"/>
                    <a:pt x="787810" y="1267949"/>
                  </a:cubicBezTo>
                  <a:lnTo>
                    <a:pt x="26914" y="1267949"/>
                  </a:lnTo>
                  <a:cubicBezTo>
                    <a:pt x="12050" y="1267949"/>
                    <a:pt x="0" y="1255899"/>
                    <a:pt x="0" y="1241035"/>
                  </a:cubicBezTo>
                  <a:lnTo>
                    <a:pt x="0" y="26914"/>
                  </a:lnTo>
                  <a:cubicBezTo>
                    <a:pt x="0" y="12050"/>
                    <a:pt x="12050" y="0"/>
                    <a:pt x="26914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99" r="0" b="-199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675380" y="975068"/>
            <a:ext cx="9754495" cy="389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956"/>
              </a:lnSpc>
            </a:pPr>
            <a:r>
              <a:rPr lang="en-US" sz="14956" spc="-523" strike="noStrike" u="none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Les fases del SDLC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3117037">
            <a:off x="8947742" y="765609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1"/>
                </a:lnTo>
                <a:lnTo>
                  <a:pt x="0" y="18590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3E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10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007F5F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3117037">
            <a:off x="16099474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85179" y="3002115"/>
            <a:ext cx="5037912" cy="3483590"/>
          </a:xfrm>
          <a:custGeom>
            <a:avLst/>
            <a:gdLst/>
            <a:ahLst/>
            <a:cxnLst/>
            <a:rect r="r" b="b" t="t" l="l"/>
            <a:pathLst>
              <a:path h="3483590" w="5037912">
                <a:moveTo>
                  <a:pt x="0" y="0"/>
                </a:moveTo>
                <a:lnTo>
                  <a:pt x="5037912" y="0"/>
                </a:lnTo>
                <a:lnTo>
                  <a:pt x="5037912" y="3483591"/>
                </a:lnTo>
                <a:lnTo>
                  <a:pt x="0" y="34835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70578" y="2921587"/>
            <a:ext cx="5988897" cy="3353782"/>
          </a:xfrm>
          <a:custGeom>
            <a:avLst/>
            <a:gdLst/>
            <a:ahLst/>
            <a:cxnLst/>
            <a:rect r="r" b="b" t="t" l="l"/>
            <a:pathLst>
              <a:path h="3353782" w="5988897">
                <a:moveTo>
                  <a:pt x="0" y="0"/>
                </a:moveTo>
                <a:lnTo>
                  <a:pt x="5988897" y="0"/>
                </a:lnTo>
                <a:lnTo>
                  <a:pt x="5988897" y="3353783"/>
                </a:lnTo>
                <a:lnTo>
                  <a:pt x="0" y="33537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589307" y="756777"/>
            <a:ext cx="12944475" cy="2067009"/>
            <a:chOff x="0" y="0"/>
            <a:chExt cx="17259300" cy="275601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85725"/>
              <a:ext cx="17259300" cy="1702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400"/>
                </a:lnSpc>
              </a:pPr>
              <a:r>
                <a:rPr lang="en-US" sz="8000" spc="-240">
                  <a:solidFill>
                    <a:srgbClr val="FFFFFF"/>
                  </a:solidFill>
                  <a:latin typeface="Georgia Pro Condensed"/>
                  <a:ea typeface="Georgia Pro Condensed"/>
                  <a:cs typeface="Georgia Pro Condensed"/>
                  <a:sym typeface="Georgia Pro Condensed"/>
                </a:rPr>
                <a:t>Models de Desenvolupament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197212"/>
              <a:ext cx="17259300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500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Seqüencial vs. Iteratiu en SDLC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85179" y="6869193"/>
            <a:ext cx="5753100" cy="2197100"/>
            <a:chOff x="0" y="0"/>
            <a:chExt cx="7670800" cy="292946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9525"/>
              <a:ext cx="7670800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Model Seqüencial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079500"/>
              <a:ext cx="7670800" cy="18499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El model seqüencial progressa de manera lineal, on cada fase es completa abans de passar a la següent, assegurant una planificació rigorosa i una seguiment de les fases establertes.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811175" y="6485706"/>
            <a:ext cx="5448300" cy="2197100"/>
            <a:chOff x="0" y="0"/>
            <a:chExt cx="7264400" cy="292946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9525"/>
              <a:ext cx="7264400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Model Iteratiu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079500"/>
              <a:ext cx="7264400" cy="18499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En el model iteratiu, les fases es repeteixen en cicles, permetent la revisió i millora contínua del producte, adaptant-se a canvis i feedback durant el procés de desenvolupament.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8953500"/>
            <a:chOff x="0" y="0"/>
            <a:chExt cx="5734099" cy="3028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5669329" cy="2959540"/>
            </a:xfrm>
            <a:custGeom>
              <a:avLst/>
              <a:gdLst/>
              <a:ahLst/>
              <a:cxnLst/>
              <a:rect r="r" b="b" t="t" l="l"/>
              <a:pathLst>
                <a:path h="2959540" w="5669329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A1D5CA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34099" cy="3028120"/>
            </a:xfrm>
            <a:custGeom>
              <a:avLst/>
              <a:gdLst/>
              <a:ahLst/>
              <a:cxnLst/>
              <a:rect r="r" b="b" t="t" l="l"/>
              <a:pathLst>
                <a:path h="3028120" w="5734099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2A7A74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095507" y="1171470"/>
            <a:ext cx="6898579" cy="7848810"/>
            <a:chOff x="0" y="0"/>
            <a:chExt cx="1078972" cy="12275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8972" cy="1227593"/>
            </a:xfrm>
            <a:custGeom>
              <a:avLst/>
              <a:gdLst/>
              <a:ahLst/>
              <a:cxnLst/>
              <a:rect r="r" b="b" t="t" l="l"/>
              <a:pathLst>
                <a:path h="1227593" w="1078972">
                  <a:moveTo>
                    <a:pt x="56112" y="0"/>
                  </a:moveTo>
                  <a:lnTo>
                    <a:pt x="1022860" y="0"/>
                  </a:lnTo>
                  <a:cubicBezTo>
                    <a:pt x="1053850" y="0"/>
                    <a:pt x="1078972" y="25122"/>
                    <a:pt x="1078972" y="56112"/>
                  </a:cubicBezTo>
                  <a:lnTo>
                    <a:pt x="1078972" y="1171481"/>
                  </a:lnTo>
                  <a:cubicBezTo>
                    <a:pt x="1078972" y="1202471"/>
                    <a:pt x="1053850" y="1227593"/>
                    <a:pt x="1022860" y="1227593"/>
                  </a:cubicBezTo>
                  <a:lnTo>
                    <a:pt x="56112" y="1227593"/>
                  </a:lnTo>
                  <a:cubicBezTo>
                    <a:pt x="25122" y="1227593"/>
                    <a:pt x="0" y="1202471"/>
                    <a:pt x="0" y="1171481"/>
                  </a:cubicBezTo>
                  <a:lnTo>
                    <a:pt x="0" y="56112"/>
                  </a:lnTo>
                  <a:cubicBezTo>
                    <a:pt x="0" y="25122"/>
                    <a:pt x="25122" y="0"/>
                    <a:pt x="56112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96" r="0" b="-296"/>
              </a:stretch>
            </a:blipFill>
            <a:ln w="38100" cap="rnd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1800225" y="3233758"/>
            <a:ext cx="7496175" cy="347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99"/>
              </a:lnSpc>
            </a:pPr>
            <a:r>
              <a:rPr lang="en-US" b="true" sz="7499" spc="-187">
                <a:solidFill>
                  <a:srgbClr val="2A7A74"/>
                </a:solidFill>
                <a:latin typeface="Gatwick Ultra-Bold"/>
                <a:ea typeface="Gatwick Ultra-Bold"/>
                <a:cs typeface="Gatwick Ultra-Bold"/>
                <a:sym typeface="Gatwick Ultra-Bold"/>
              </a:rPr>
              <a:t>🧭 Però… què tenen en comú?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00225" y="1504950"/>
            <a:ext cx="7496175" cy="477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799">
                <a:solidFill>
                  <a:srgbClr val="2A7A74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INTRODUCCIÓ AL SDLC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8953500"/>
            <a:chOff x="0" y="0"/>
            <a:chExt cx="5734099" cy="3028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5669329" cy="2959540"/>
            </a:xfrm>
            <a:custGeom>
              <a:avLst/>
              <a:gdLst/>
              <a:ahLst/>
              <a:cxnLst/>
              <a:rect r="r" b="b" t="t" l="l"/>
              <a:pathLst>
                <a:path h="2959540" w="5669329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F5F8F7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34099" cy="3028120"/>
            </a:xfrm>
            <a:custGeom>
              <a:avLst/>
              <a:gdLst/>
              <a:ahLst/>
              <a:cxnLst/>
              <a:rect r="r" b="b" t="t" l="l"/>
              <a:pathLst>
                <a:path h="3028120" w="5734099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2A7A74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800148" y="3352800"/>
            <a:ext cx="3414758" cy="3231344"/>
            <a:chOff x="0" y="0"/>
            <a:chExt cx="474381" cy="4489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74381" cy="448901"/>
            </a:xfrm>
            <a:custGeom>
              <a:avLst/>
              <a:gdLst/>
              <a:ahLst/>
              <a:cxnLst/>
              <a:rect r="r" b="b" t="t" l="l"/>
              <a:pathLst>
                <a:path h="448901" w="474381">
                  <a:moveTo>
                    <a:pt x="113360" y="0"/>
                  </a:moveTo>
                  <a:lnTo>
                    <a:pt x="361021" y="0"/>
                  </a:lnTo>
                  <a:cubicBezTo>
                    <a:pt x="423628" y="0"/>
                    <a:pt x="474381" y="50753"/>
                    <a:pt x="474381" y="113360"/>
                  </a:cubicBezTo>
                  <a:lnTo>
                    <a:pt x="474381" y="335541"/>
                  </a:lnTo>
                  <a:cubicBezTo>
                    <a:pt x="474381" y="365606"/>
                    <a:pt x="462437" y="394439"/>
                    <a:pt x="441178" y="415698"/>
                  </a:cubicBezTo>
                  <a:cubicBezTo>
                    <a:pt x="419919" y="436958"/>
                    <a:pt x="391086" y="448901"/>
                    <a:pt x="361021" y="448901"/>
                  </a:cubicBezTo>
                  <a:lnTo>
                    <a:pt x="113360" y="448901"/>
                  </a:lnTo>
                  <a:cubicBezTo>
                    <a:pt x="83295" y="448901"/>
                    <a:pt x="54461" y="436958"/>
                    <a:pt x="33202" y="415698"/>
                  </a:cubicBezTo>
                  <a:cubicBezTo>
                    <a:pt x="11943" y="394439"/>
                    <a:pt x="0" y="365606"/>
                    <a:pt x="0" y="335541"/>
                  </a:cubicBezTo>
                  <a:lnTo>
                    <a:pt x="0" y="113360"/>
                  </a:lnTo>
                  <a:cubicBezTo>
                    <a:pt x="0" y="83295"/>
                    <a:pt x="11943" y="54461"/>
                    <a:pt x="33202" y="33202"/>
                  </a:cubicBezTo>
                  <a:cubicBezTo>
                    <a:pt x="54461" y="11943"/>
                    <a:pt x="83295" y="0"/>
                    <a:pt x="113360" y="0"/>
                  </a:cubicBezTo>
                  <a:close/>
                </a:path>
              </a:pathLst>
            </a:custGeom>
            <a:blipFill>
              <a:blip r:embed="rId2"/>
              <a:stretch>
                <a:fillRect l="-200" t="0" r="-200" b="0"/>
              </a:stretch>
            </a:blipFill>
            <a:ln w="3810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5523751" y="3352800"/>
            <a:ext cx="3465827" cy="3231344"/>
            <a:chOff x="0" y="0"/>
            <a:chExt cx="481475" cy="44890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475" cy="448901"/>
            </a:xfrm>
            <a:custGeom>
              <a:avLst/>
              <a:gdLst/>
              <a:ahLst/>
              <a:cxnLst/>
              <a:rect r="r" b="b" t="t" l="l"/>
              <a:pathLst>
                <a:path h="448901" w="481475">
                  <a:moveTo>
                    <a:pt x="111689" y="0"/>
                  </a:moveTo>
                  <a:lnTo>
                    <a:pt x="369786" y="0"/>
                  </a:lnTo>
                  <a:cubicBezTo>
                    <a:pt x="431470" y="0"/>
                    <a:pt x="481475" y="50005"/>
                    <a:pt x="481475" y="111689"/>
                  </a:cubicBezTo>
                  <a:lnTo>
                    <a:pt x="481475" y="337211"/>
                  </a:lnTo>
                  <a:cubicBezTo>
                    <a:pt x="481475" y="398896"/>
                    <a:pt x="431470" y="448901"/>
                    <a:pt x="369786" y="448901"/>
                  </a:cubicBezTo>
                  <a:lnTo>
                    <a:pt x="111689" y="448901"/>
                  </a:lnTo>
                  <a:cubicBezTo>
                    <a:pt x="50005" y="448901"/>
                    <a:pt x="0" y="398896"/>
                    <a:pt x="0" y="337211"/>
                  </a:cubicBezTo>
                  <a:lnTo>
                    <a:pt x="0" y="111689"/>
                  </a:lnTo>
                  <a:cubicBezTo>
                    <a:pt x="0" y="50005"/>
                    <a:pt x="50005" y="0"/>
                    <a:pt x="111689" y="0"/>
                  </a:cubicBezTo>
                  <a:close/>
                </a:path>
              </a:pathLst>
            </a:custGeom>
            <a:blipFill>
              <a:blip r:embed="rId3"/>
              <a:stretch>
                <a:fillRect l="-58" t="0" r="-58" b="0"/>
              </a:stretch>
            </a:blipFill>
            <a:ln w="3810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9298423" y="3352800"/>
            <a:ext cx="3459398" cy="3231344"/>
            <a:chOff x="0" y="0"/>
            <a:chExt cx="480582" cy="44890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0582" cy="448901"/>
            </a:xfrm>
            <a:custGeom>
              <a:avLst/>
              <a:gdLst/>
              <a:ahLst/>
              <a:cxnLst/>
              <a:rect r="r" b="b" t="t" l="l"/>
              <a:pathLst>
                <a:path h="448901" w="480582">
                  <a:moveTo>
                    <a:pt x="111897" y="0"/>
                  </a:moveTo>
                  <a:lnTo>
                    <a:pt x="368685" y="0"/>
                  </a:lnTo>
                  <a:cubicBezTo>
                    <a:pt x="398362" y="0"/>
                    <a:pt x="426824" y="11789"/>
                    <a:pt x="447808" y="32774"/>
                  </a:cubicBezTo>
                  <a:cubicBezTo>
                    <a:pt x="468793" y="53759"/>
                    <a:pt x="480582" y="82220"/>
                    <a:pt x="480582" y="111897"/>
                  </a:cubicBezTo>
                  <a:lnTo>
                    <a:pt x="480582" y="337004"/>
                  </a:lnTo>
                  <a:cubicBezTo>
                    <a:pt x="480582" y="366681"/>
                    <a:pt x="468793" y="395142"/>
                    <a:pt x="447808" y="416127"/>
                  </a:cubicBezTo>
                  <a:cubicBezTo>
                    <a:pt x="426824" y="437112"/>
                    <a:pt x="398362" y="448901"/>
                    <a:pt x="368685" y="448901"/>
                  </a:cubicBezTo>
                  <a:lnTo>
                    <a:pt x="111897" y="448901"/>
                  </a:lnTo>
                  <a:cubicBezTo>
                    <a:pt x="82220" y="448901"/>
                    <a:pt x="53759" y="437112"/>
                    <a:pt x="32774" y="416127"/>
                  </a:cubicBezTo>
                  <a:cubicBezTo>
                    <a:pt x="11789" y="395142"/>
                    <a:pt x="0" y="366681"/>
                    <a:pt x="0" y="337004"/>
                  </a:cubicBezTo>
                  <a:lnTo>
                    <a:pt x="0" y="111897"/>
                  </a:lnTo>
                  <a:cubicBezTo>
                    <a:pt x="0" y="82220"/>
                    <a:pt x="11789" y="53759"/>
                    <a:pt x="32774" y="32774"/>
                  </a:cubicBezTo>
                  <a:cubicBezTo>
                    <a:pt x="53759" y="11789"/>
                    <a:pt x="82220" y="0"/>
                    <a:pt x="111897" y="0"/>
                  </a:cubicBezTo>
                  <a:close/>
                </a:path>
              </a:pathLst>
            </a:custGeom>
            <a:blipFill>
              <a:blip r:embed="rId4"/>
              <a:stretch>
                <a:fillRect l="-151" t="0" r="-151" b="0"/>
              </a:stretch>
            </a:blipFill>
            <a:ln w="3810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3066667" y="3352800"/>
            <a:ext cx="3421108" cy="3231344"/>
            <a:chOff x="0" y="0"/>
            <a:chExt cx="475263" cy="44890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75263" cy="448901"/>
            </a:xfrm>
            <a:custGeom>
              <a:avLst/>
              <a:gdLst/>
              <a:ahLst/>
              <a:cxnLst/>
              <a:rect r="r" b="b" t="t" l="l"/>
              <a:pathLst>
                <a:path h="448901" w="475263">
                  <a:moveTo>
                    <a:pt x="113149" y="0"/>
                  </a:moveTo>
                  <a:lnTo>
                    <a:pt x="362114" y="0"/>
                  </a:lnTo>
                  <a:cubicBezTo>
                    <a:pt x="424604" y="0"/>
                    <a:pt x="475263" y="50659"/>
                    <a:pt x="475263" y="113149"/>
                  </a:cubicBezTo>
                  <a:lnTo>
                    <a:pt x="475263" y="335751"/>
                  </a:lnTo>
                  <a:cubicBezTo>
                    <a:pt x="475263" y="365760"/>
                    <a:pt x="463342" y="394540"/>
                    <a:pt x="442122" y="415760"/>
                  </a:cubicBezTo>
                  <a:cubicBezTo>
                    <a:pt x="420903" y="436980"/>
                    <a:pt x="392123" y="448901"/>
                    <a:pt x="362114" y="448901"/>
                  </a:cubicBezTo>
                  <a:lnTo>
                    <a:pt x="113149" y="448901"/>
                  </a:lnTo>
                  <a:cubicBezTo>
                    <a:pt x="50659" y="448901"/>
                    <a:pt x="0" y="398242"/>
                    <a:pt x="0" y="335751"/>
                  </a:cubicBezTo>
                  <a:lnTo>
                    <a:pt x="0" y="113149"/>
                  </a:lnTo>
                  <a:cubicBezTo>
                    <a:pt x="0" y="50659"/>
                    <a:pt x="50659" y="0"/>
                    <a:pt x="113149" y="0"/>
                  </a:cubicBezTo>
                  <a:close/>
                </a:path>
              </a:pathLst>
            </a:custGeom>
            <a:blipFill>
              <a:blip r:embed="rId5"/>
              <a:stretch>
                <a:fillRect l="-107" t="0" r="-107" b="0"/>
              </a:stretch>
            </a:blipFill>
            <a:ln w="3810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2046965" y="6934146"/>
            <a:ext cx="2876550" cy="1586865"/>
            <a:chOff x="0" y="0"/>
            <a:chExt cx="3835400" cy="211582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527685"/>
              <a:ext cx="3835400" cy="15881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sz="2400" strike="noStrike" u="none">
                  <a:solidFill>
                    <a:srgbClr val="2A7A74"/>
                  </a:solidFill>
                  <a:latin typeface="Codec Pro"/>
                  <a:ea typeface="Codec Pro"/>
                  <a:cs typeface="Codec Pro"/>
                  <a:sym typeface="Codec Pro"/>
                </a:rPr>
                <a:t>Entendre el problema i recollir requisits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66675"/>
              <a:ext cx="3835400" cy="559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b="true" sz="2400" strike="noStrike" u="none">
                  <a:solidFill>
                    <a:srgbClr val="2A7A74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Anàlisi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817909" y="6934200"/>
            <a:ext cx="2876550" cy="1586865"/>
            <a:chOff x="0" y="0"/>
            <a:chExt cx="3835400" cy="2115820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527685"/>
              <a:ext cx="3835400" cy="15881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sz="2400" strike="noStrike" u="none">
                  <a:solidFill>
                    <a:srgbClr val="2A7A74"/>
                  </a:solidFill>
                  <a:latin typeface="Codec Pro"/>
                  <a:ea typeface="Codec Pro"/>
                  <a:cs typeface="Codec Pro"/>
                  <a:sym typeface="Codec Pro"/>
                </a:rPr>
                <a:t>Dissenyar una solució adequada al projecte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-66675"/>
              <a:ext cx="3835400" cy="559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b="true" sz="2400" strike="noStrike" u="none">
                  <a:solidFill>
                    <a:srgbClr val="2A7A74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Disseny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588854" y="6934200"/>
            <a:ext cx="2876550" cy="1586865"/>
            <a:chOff x="0" y="0"/>
            <a:chExt cx="3835400" cy="2115820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527685"/>
              <a:ext cx="3835400" cy="15881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sz="2400" strike="noStrike" u="none">
                  <a:solidFill>
                    <a:srgbClr val="2A7A74"/>
                  </a:solidFill>
                  <a:latin typeface="Codec Pro"/>
                  <a:ea typeface="Codec Pro"/>
                  <a:cs typeface="Codec Pro"/>
                  <a:sym typeface="Codec Pro"/>
                </a:rPr>
                <a:t>Construir el sistema o aplicació programada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-66675"/>
              <a:ext cx="3835400" cy="559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b="true" sz="2400" strike="noStrike" u="none">
                  <a:solidFill>
                    <a:srgbClr val="2A7A74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Implementació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364590" y="6934200"/>
            <a:ext cx="2876550" cy="1586865"/>
            <a:chOff x="0" y="0"/>
            <a:chExt cx="3835400" cy="2115820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527685"/>
              <a:ext cx="3835400" cy="15881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sz="2400" strike="noStrike" u="none">
                  <a:solidFill>
                    <a:srgbClr val="2A7A74"/>
                  </a:solidFill>
                  <a:latin typeface="Codec Pro"/>
                  <a:ea typeface="Codec Pro"/>
                  <a:cs typeface="Codec Pro"/>
                  <a:sym typeface="Codec Pro"/>
                </a:rPr>
                <a:t>Validar el sistema mitjançant proves exhaustives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-66675"/>
              <a:ext cx="3835400" cy="559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b="true" sz="2400" strike="noStrike" u="none">
                  <a:solidFill>
                    <a:srgbClr val="2A7A74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Proves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2105025" y="1504950"/>
            <a:ext cx="14077950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80"/>
              </a:lnSpc>
            </a:pPr>
            <a:r>
              <a:rPr lang="en-US" b="true" sz="5400" spc="-135">
                <a:solidFill>
                  <a:srgbClr val="2A7A74"/>
                </a:solidFill>
                <a:latin typeface="Gatwick Ultra-Bold"/>
                <a:ea typeface="Gatwick Ultra-Bold"/>
                <a:cs typeface="Gatwick Ultra-Bold"/>
                <a:sym typeface="Gatwick Ultra-Bold"/>
              </a:rPr>
              <a:t>Metodologia SDLC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F5F8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8953500"/>
            <a:chOff x="0" y="0"/>
            <a:chExt cx="5734099" cy="3028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5669329" cy="2959540"/>
            </a:xfrm>
            <a:custGeom>
              <a:avLst/>
              <a:gdLst/>
              <a:ahLst/>
              <a:cxnLst/>
              <a:rect r="r" b="b" t="t" l="l"/>
              <a:pathLst>
                <a:path h="2959540" w="5669329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A1D5CA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34099" cy="3028120"/>
            </a:xfrm>
            <a:custGeom>
              <a:avLst/>
              <a:gdLst/>
              <a:ahLst/>
              <a:cxnLst/>
              <a:rect r="r" b="b" t="t" l="l"/>
              <a:pathLst>
                <a:path h="3028120" w="5734099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2A7A74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800225" y="3764449"/>
            <a:ext cx="4717524" cy="4960451"/>
            <a:chOff x="0" y="0"/>
            <a:chExt cx="1242476" cy="13064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42476" cy="1306456"/>
            </a:xfrm>
            <a:custGeom>
              <a:avLst/>
              <a:gdLst/>
              <a:ahLst/>
              <a:cxnLst/>
              <a:rect r="r" b="b" t="t" l="l"/>
              <a:pathLst>
                <a:path h="1306456" w="1242476">
                  <a:moveTo>
                    <a:pt x="82055" y="0"/>
                  </a:moveTo>
                  <a:lnTo>
                    <a:pt x="1160421" y="0"/>
                  </a:lnTo>
                  <a:cubicBezTo>
                    <a:pt x="1182183" y="0"/>
                    <a:pt x="1203054" y="8645"/>
                    <a:pt x="1218442" y="24033"/>
                  </a:cubicBezTo>
                  <a:cubicBezTo>
                    <a:pt x="1233831" y="39422"/>
                    <a:pt x="1242476" y="60293"/>
                    <a:pt x="1242476" y="82055"/>
                  </a:cubicBezTo>
                  <a:lnTo>
                    <a:pt x="1242476" y="1224401"/>
                  </a:lnTo>
                  <a:cubicBezTo>
                    <a:pt x="1242476" y="1246164"/>
                    <a:pt x="1233831" y="1267035"/>
                    <a:pt x="1218442" y="1282423"/>
                  </a:cubicBezTo>
                  <a:cubicBezTo>
                    <a:pt x="1203054" y="1297811"/>
                    <a:pt x="1182183" y="1306456"/>
                    <a:pt x="1160421" y="1306456"/>
                  </a:cubicBezTo>
                  <a:lnTo>
                    <a:pt x="82055" y="1306456"/>
                  </a:lnTo>
                  <a:cubicBezTo>
                    <a:pt x="60293" y="1306456"/>
                    <a:pt x="39422" y="1297811"/>
                    <a:pt x="24033" y="1282423"/>
                  </a:cubicBezTo>
                  <a:cubicBezTo>
                    <a:pt x="8645" y="1267035"/>
                    <a:pt x="0" y="1246164"/>
                    <a:pt x="0" y="1224401"/>
                  </a:cubicBezTo>
                  <a:lnTo>
                    <a:pt x="0" y="82055"/>
                  </a:lnTo>
                  <a:cubicBezTo>
                    <a:pt x="0" y="60293"/>
                    <a:pt x="8645" y="39422"/>
                    <a:pt x="24033" y="24033"/>
                  </a:cubicBezTo>
                  <a:cubicBezTo>
                    <a:pt x="39422" y="8645"/>
                    <a:pt x="60293" y="0"/>
                    <a:pt x="820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242476" cy="1373131"/>
            </a:xfrm>
            <a:prstGeom prst="rect">
              <a:avLst/>
            </a:prstGeom>
          </p:spPr>
          <p:txBody>
            <a:bodyPr anchor="ctr" rtlCol="false" tIns="127000" lIns="127000" bIns="127000" rIns="127000"/>
            <a:lstStyle/>
            <a:p>
              <a:pPr algn="ctr" marL="0" indent="0" lvl="0">
                <a:lnSpc>
                  <a:spcPts val="31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785238" y="3764449"/>
            <a:ext cx="4717524" cy="4960451"/>
            <a:chOff x="0" y="0"/>
            <a:chExt cx="1242476" cy="13064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42476" cy="1306456"/>
            </a:xfrm>
            <a:custGeom>
              <a:avLst/>
              <a:gdLst/>
              <a:ahLst/>
              <a:cxnLst/>
              <a:rect r="r" b="b" t="t" l="l"/>
              <a:pathLst>
                <a:path h="1306456" w="1242476">
                  <a:moveTo>
                    <a:pt x="82055" y="0"/>
                  </a:moveTo>
                  <a:lnTo>
                    <a:pt x="1160421" y="0"/>
                  </a:lnTo>
                  <a:cubicBezTo>
                    <a:pt x="1182183" y="0"/>
                    <a:pt x="1203054" y="8645"/>
                    <a:pt x="1218442" y="24033"/>
                  </a:cubicBezTo>
                  <a:cubicBezTo>
                    <a:pt x="1233831" y="39422"/>
                    <a:pt x="1242476" y="60293"/>
                    <a:pt x="1242476" y="82055"/>
                  </a:cubicBezTo>
                  <a:lnTo>
                    <a:pt x="1242476" y="1224401"/>
                  </a:lnTo>
                  <a:cubicBezTo>
                    <a:pt x="1242476" y="1246164"/>
                    <a:pt x="1233831" y="1267035"/>
                    <a:pt x="1218442" y="1282423"/>
                  </a:cubicBezTo>
                  <a:cubicBezTo>
                    <a:pt x="1203054" y="1297811"/>
                    <a:pt x="1182183" y="1306456"/>
                    <a:pt x="1160421" y="1306456"/>
                  </a:cubicBezTo>
                  <a:lnTo>
                    <a:pt x="82055" y="1306456"/>
                  </a:lnTo>
                  <a:cubicBezTo>
                    <a:pt x="60293" y="1306456"/>
                    <a:pt x="39422" y="1297811"/>
                    <a:pt x="24033" y="1282423"/>
                  </a:cubicBezTo>
                  <a:cubicBezTo>
                    <a:pt x="8645" y="1267035"/>
                    <a:pt x="0" y="1246164"/>
                    <a:pt x="0" y="1224401"/>
                  </a:cubicBezTo>
                  <a:lnTo>
                    <a:pt x="0" y="82055"/>
                  </a:lnTo>
                  <a:cubicBezTo>
                    <a:pt x="0" y="60293"/>
                    <a:pt x="8645" y="39422"/>
                    <a:pt x="24033" y="24033"/>
                  </a:cubicBezTo>
                  <a:cubicBezTo>
                    <a:pt x="39422" y="8645"/>
                    <a:pt x="60293" y="0"/>
                    <a:pt x="820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242476" cy="1373131"/>
            </a:xfrm>
            <a:prstGeom prst="rect">
              <a:avLst/>
            </a:prstGeom>
          </p:spPr>
          <p:txBody>
            <a:bodyPr anchor="ctr" rtlCol="false" tIns="127000" lIns="127000" bIns="127000" rIns="127000"/>
            <a:lstStyle/>
            <a:p>
              <a:pPr algn="ctr" marL="0" indent="0" lvl="0">
                <a:lnSpc>
                  <a:spcPts val="31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770251" y="3764449"/>
            <a:ext cx="4717524" cy="4960451"/>
            <a:chOff x="0" y="0"/>
            <a:chExt cx="1242476" cy="130645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42476" cy="1306456"/>
            </a:xfrm>
            <a:custGeom>
              <a:avLst/>
              <a:gdLst/>
              <a:ahLst/>
              <a:cxnLst/>
              <a:rect r="r" b="b" t="t" l="l"/>
              <a:pathLst>
                <a:path h="1306456" w="1242476">
                  <a:moveTo>
                    <a:pt x="82055" y="0"/>
                  </a:moveTo>
                  <a:lnTo>
                    <a:pt x="1160421" y="0"/>
                  </a:lnTo>
                  <a:cubicBezTo>
                    <a:pt x="1182183" y="0"/>
                    <a:pt x="1203054" y="8645"/>
                    <a:pt x="1218442" y="24033"/>
                  </a:cubicBezTo>
                  <a:cubicBezTo>
                    <a:pt x="1233831" y="39422"/>
                    <a:pt x="1242476" y="60293"/>
                    <a:pt x="1242476" y="82055"/>
                  </a:cubicBezTo>
                  <a:lnTo>
                    <a:pt x="1242476" y="1224401"/>
                  </a:lnTo>
                  <a:cubicBezTo>
                    <a:pt x="1242476" y="1246164"/>
                    <a:pt x="1233831" y="1267035"/>
                    <a:pt x="1218442" y="1282423"/>
                  </a:cubicBezTo>
                  <a:cubicBezTo>
                    <a:pt x="1203054" y="1297811"/>
                    <a:pt x="1182183" y="1306456"/>
                    <a:pt x="1160421" y="1306456"/>
                  </a:cubicBezTo>
                  <a:lnTo>
                    <a:pt x="82055" y="1306456"/>
                  </a:lnTo>
                  <a:cubicBezTo>
                    <a:pt x="60293" y="1306456"/>
                    <a:pt x="39422" y="1297811"/>
                    <a:pt x="24033" y="1282423"/>
                  </a:cubicBezTo>
                  <a:cubicBezTo>
                    <a:pt x="8645" y="1267035"/>
                    <a:pt x="0" y="1246164"/>
                    <a:pt x="0" y="1224401"/>
                  </a:cubicBezTo>
                  <a:lnTo>
                    <a:pt x="0" y="82055"/>
                  </a:lnTo>
                  <a:cubicBezTo>
                    <a:pt x="0" y="60293"/>
                    <a:pt x="8645" y="39422"/>
                    <a:pt x="24033" y="24033"/>
                  </a:cubicBezTo>
                  <a:cubicBezTo>
                    <a:pt x="39422" y="8645"/>
                    <a:pt x="60293" y="0"/>
                    <a:pt x="820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1242476" cy="1373131"/>
            </a:xfrm>
            <a:prstGeom prst="rect">
              <a:avLst/>
            </a:prstGeom>
          </p:spPr>
          <p:txBody>
            <a:bodyPr anchor="ctr" rtlCol="false" tIns="127000" lIns="127000" bIns="127000" rIns="127000"/>
            <a:lstStyle/>
            <a:p>
              <a:pPr algn="ctr" marL="0" indent="0" lvl="0">
                <a:lnSpc>
                  <a:spcPts val="31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105025" y="1504950"/>
            <a:ext cx="14077950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80"/>
              </a:lnSpc>
            </a:pPr>
            <a:r>
              <a:rPr lang="en-US" b="true" sz="5400" spc="-135">
                <a:solidFill>
                  <a:srgbClr val="2A7A74"/>
                </a:solidFill>
                <a:latin typeface="Gatwick Ultra-Bold"/>
                <a:ea typeface="Gatwick Ultra-Bold"/>
                <a:cs typeface="Gatwick Ultra-Bold"/>
                <a:sym typeface="Gatwick Ultra-Bold"/>
              </a:rPr>
              <a:t>Objectius clau del SDLC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178450" y="4248150"/>
            <a:ext cx="3961075" cy="2758413"/>
            <a:chOff x="0" y="0"/>
            <a:chExt cx="5281434" cy="3677884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527649"/>
              <a:ext cx="5281434" cy="3150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</a:pPr>
              <a:r>
                <a:rPr lang="en-US" sz="2400">
                  <a:solidFill>
                    <a:srgbClr val="2A7A74"/>
                  </a:solidFill>
                  <a:latin typeface="Codec Pro"/>
                  <a:ea typeface="Codec Pro"/>
                  <a:cs typeface="Codec Pro"/>
                  <a:sym typeface="Codec Pro"/>
                </a:rPr>
                <a:t>El SDLC permet </a:t>
              </a:r>
              <a:r>
                <a:rPr lang="en-US" b="true" sz="2400">
                  <a:solidFill>
                    <a:srgbClr val="2A7A74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optimitzar processos</a:t>
              </a:r>
              <a:r>
                <a:rPr lang="en-US" sz="2400">
                  <a:solidFill>
                    <a:srgbClr val="2A7A74"/>
                  </a:solidFill>
                  <a:latin typeface="Codec Pro"/>
                  <a:ea typeface="Codec Pro"/>
                  <a:cs typeface="Codec Pro"/>
                  <a:sym typeface="Codec Pro"/>
                </a:rPr>
                <a:t>, estalviant temps i recursos durant tot el cicle de desenvolupament del programari.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66675"/>
              <a:ext cx="5281434" cy="559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</a:pPr>
              <a:r>
                <a:rPr lang="en-US" b="true" sz="2400">
                  <a:solidFill>
                    <a:srgbClr val="2A7A74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Eficient i efectiu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163462" y="4248150"/>
            <a:ext cx="3961075" cy="2758440"/>
            <a:chOff x="0" y="0"/>
            <a:chExt cx="5281434" cy="3677920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527685"/>
              <a:ext cx="5281434" cy="3150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</a:pPr>
              <a:r>
                <a:rPr lang="en-US" sz="2400">
                  <a:solidFill>
                    <a:srgbClr val="2A7A74"/>
                  </a:solidFill>
                  <a:latin typeface="Codec Pro"/>
                  <a:ea typeface="Codec Pro"/>
                  <a:cs typeface="Codec Pro"/>
                  <a:sym typeface="Codec Pro"/>
                </a:rPr>
                <a:t>Amb un enfocament estructurat, el SDLC assegura que </a:t>
              </a:r>
              <a:r>
                <a:rPr lang="en-US" b="true" sz="2400">
                  <a:solidFill>
                    <a:srgbClr val="2A7A74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totes les tasques</a:t>
              </a:r>
              <a:r>
                <a:rPr lang="en-US" sz="2400">
                  <a:solidFill>
                    <a:srgbClr val="2A7A74"/>
                  </a:solidFill>
                  <a:latin typeface="Codec Pro"/>
                  <a:ea typeface="Codec Pro"/>
                  <a:cs typeface="Codec Pro"/>
                  <a:sym typeface="Codec Pro"/>
                </a:rPr>
                <a:t> es realitzin en una seqüència lògica, facilitant el treball en equip.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-66675"/>
              <a:ext cx="5281434" cy="559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</a:pPr>
              <a:r>
                <a:rPr lang="en-US" b="true" sz="2400">
                  <a:solidFill>
                    <a:srgbClr val="2A7A74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Organització i claredat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148475" y="4248150"/>
            <a:ext cx="3961075" cy="2758440"/>
            <a:chOff x="0" y="0"/>
            <a:chExt cx="5281434" cy="3677920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527685"/>
              <a:ext cx="5281434" cy="3150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</a:pPr>
              <a:r>
                <a:rPr lang="en-US" sz="2400">
                  <a:solidFill>
                    <a:srgbClr val="2A7A74"/>
                  </a:solidFill>
                  <a:latin typeface="Codec Pro"/>
                  <a:ea typeface="Codec Pro"/>
                  <a:cs typeface="Codec Pro"/>
                  <a:sym typeface="Codec Pro"/>
                </a:rPr>
                <a:t>La implementació de proves contínues en cada fase del SDLC ajuda a </a:t>
              </a:r>
              <a:r>
                <a:rPr lang="en-US" b="true" sz="2400">
                  <a:solidFill>
                    <a:srgbClr val="2A7A74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minimitzar errors</a:t>
              </a:r>
              <a:r>
                <a:rPr lang="en-US" sz="2400">
                  <a:solidFill>
                    <a:srgbClr val="2A7A74"/>
                  </a:solidFill>
                  <a:latin typeface="Codec Pro"/>
                  <a:ea typeface="Codec Pro"/>
                  <a:cs typeface="Codec Pro"/>
                  <a:sym typeface="Codec Pro"/>
                </a:rPr>
                <a:t>, resultant en un producte final de gran qualitat.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-66675"/>
              <a:ext cx="5281434" cy="559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</a:pPr>
              <a:r>
                <a:rPr lang="en-US" b="true" sz="2400">
                  <a:solidFill>
                    <a:srgbClr val="2A7A74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Qualitat garantida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8953500"/>
            <a:chOff x="0" y="0"/>
            <a:chExt cx="5734099" cy="3028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5669329" cy="2959540"/>
            </a:xfrm>
            <a:custGeom>
              <a:avLst/>
              <a:gdLst/>
              <a:ahLst/>
              <a:cxnLst/>
              <a:rect r="r" b="b" t="t" l="l"/>
              <a:pathLst>
                <a:path h="2959540" w="5669329">
                  <a:moveTo>
                    <a:pt x="146050" y="2959540"/>
                  </a:moveTo>
                  <a:lnTo>
                    <a:pt x="5523279" y="2959540"/>
                  </a:lnTo>
                  <a:cubicBezTo>
                    <a:pt x="5603289" y="2959540"/>
                    <a:pt x="5669329" y="2893500"/>
                    <a:pt x="5669329" y="2813490"/>
                  </a:cubicBezTo>
                  <a:lnTo>
                    <a:pt x="5669329" y="146050"/>
                  </a:lnTo>
                  <a:cubicBezTo>
                    <a:pt x="5669329" y="66040"/>
                    <a:pt x="5603289" y="0"/>
                    <a:pt x="5523279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813490"/>
                  </a:lnTo>
                  <a:cubicBezTo>
                    <a:pt x="0" y="2894770"/>
                    <a:pt x="66040" y="2959540"/>
                    <a:pt x="146050" y="2959540"/>
                  </a:cubicBezTo>
                  <a:close/>
                </a:path>
              </a:pathLst>
            </a:custGeom>
            <a:solidFill>
              <a:srgbClr val="F5F8F7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34099" cy="3028120"/>
            </a:xfrm>
            <a:custGeom>
              <a:avLst/>
              <a:gdLst/>
              <a:ahLst/>
              <a:cxnLst/>
              <a:rect r="r" b="b" t="t" l="l"/>
              <a:pathLst>
                <a:path h="3028120" w="5734099">
                  <a:moveTo>
                    <a:pt x="5670599" y="74930"/>
                  </a:moveTo>
                  <a:cubicBezTo>
                    <a:pt x="5642659" y="30480"/>
                    <a:pt x="5593129" y="0"/>
                    <a:pt x="5535979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826190"/>
                  </a:lnTo>
                  <a:cubicBezTo>
                    <a:pt x="0" y="2878260"/>
                    <a:pt x="25400" y="2923980"/>
                    <a:pt x="63500" y="2953190"/>
                  </a:cubicBezTo>
                  <a:cubicBezTo>
                    <a:pt x="91440" y="2997640"/>
                    <a:pt x="140970" y="3028120"/>
                    <a:pt x="216920" y="3028120"/>
                  </a:cubicBezTo>
                  <a:lnTo>
                    <a:pt x="5575349" y="3028120"/>
                  </a:lnTo>
                  <a:cubicBezTo>
                    <a:pt x="5662979" y="3028120"/>
                    <a:pt x="5734099" y="2957000"/>
                    <a:pt x="5734099" y="2869370"/>
                  </a:cubicBezTo>
                  <a:lnTo>
                    <a:pt x="5734099" y="208926"/>
                  </a:lnTo>
                  <a:cubicBezTo>
                    <a:pt x="5734099" y="149860"/>
                    <a:pt x="5708699" y="104140"/>
                    <a:pt x="5670599" y="74930"/>
                  </a:cubicBezTo>
                  <a:close/>
                  <a:moveTo>
                    <a:pt x="12700" y="282619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5535979" y="12700"/>
                  </a:lnTo>
                  <a:cubicBezTo>
                    <a:pt x="5615989" y="12700"/>
                    <a:pt x="5682029" y="78740"/>
                    <a:pt x="5682029" y="158750"/>
                  </a:cubicBezTo>
                  <a:lnTo>
                    <a:pt x="5682029" y="2826190"/>
                  </a:lnTo>
                  <a:cubicBezTo>
                    <a:pt x="5682029" y="2906200"/>
                    <a:pt x="5615989" y="2972240"/>
                    <a:pt x="5535979" y="2972240"/>
                  </a:cubicBezTo>
                  <a:lnTo>
                    <a:pt x="158750" y="2972240"/>
                  </a:lnTo>
                  <a:cubicBezTo>
                    <a:pt x="78740" y="2972240"/>
                    <a:pt x="12700" y="2907470"/>
                    <a:pt x="12700" y="2826190"/>
                  </a:cubicBezTo>
                  <a:close/>
                </a:path>
              </a:pathLst>
            </a:custGeom>
            <a:solidFill>
              <a:srgbClr val="2A7A74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2994756" y="3726131"/>
            <a:ext cx="3668838" cy="1050462"/>
            <a:chOff x="0" y="0"/>
            <a:chExt cx="4891784" cy="140061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513334"/>
              <a:ext cx="4891784" cy="8872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569"/>
                </a:lnSpc>
              </a:pPr>
              <a:r>
                <a:rPr lang="en-US" sz="1976">
                  <a:solidFill>
                    <a:srgbClr val="2A7A74"/>
                  </a:solidFill>
                  <a:latin typeface="Codec Pro"/>
                  <a:ea typeface="Codec Pro"/>
                  <a:cs typeface="Codec Pro"/>
                  <a:sym typeface="Codec Pro"/>
                </a:rPr>
                <a:t>Millora la manera de gestionar projectes eficientment.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76200"/>
              <a:ext cx="4891784" cy="5450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03"/>
                </a:lnSpc>
              </a:pPr>
              <a:r>
                <a:rPr lang="en-US" b="true" sz="2310">
                  <a:solidFill>
                    <a:srgbClr val="2A7A74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Planificació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553325" y="1562100"/>
            <a:ext cx="3181350" cy="1790700"/>
            <a:chOff x="0" y="0"/>
            <a:chExt cx="447821" cy="2520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7821" cy="252067"/>
            </a:xfrm>
            <a:custGeom>
              <a:avLst/>
              <a:gdLst/>
              <a:ahLst/>
              <a:cxnLst/>
              <a:rect r="r" b="b" t="t" l="l"/>
              <a:pathLst>
                <a:path h="252067" w="447821">
                  <a:moveTo>
                    <a:pt x="85174" y="0"/>
                  </a:moveTo>
                  <a:lnTo>
                    <a:pt x="362648" y="0"/>
                  </a:lnTo>
                  <a:cubicBezTo>
                    <a:pt x="409688" y="0"/>
                    <a:pt x="447821" y="38134"/>
                    <a:pt x="447821" y="85174"/>
                  </a:cubicBezTo>
                  <a:lnTo>
                    <a:pt x="447821" y="166893"/>
                  </a:lnTo>
                  <a:cubicBezTo>
                    <a:pt x="447821" y="213933"/>
                    <a:pt x="409688" y="252067"/>
                    <a:pt x="362648" y="252067"/>
                  </a:cubicBezTo>
                  <a:lnTo>
                    <a:pt x="85174" y="252067"/>
                  </a:lnTo>
                  <a:cubicBezTo>
                    <a:pt x="38134" y="252067"/>
                    <a:pt x="0" y="213933"/>
                    <a:pt x="0" y="166893"/>
                  </a:cubicBezTo>
                  <a:lnTo>
                    <a:pt x="0" y="85174"/>
                  </a:lnTo>
                  <a:cubicBezTo>
                    <a:pt x="0" y="38134"/>
                    <a:pt x="38134" y="0"/>
                    <a:pt x="85174" y="0"/>
                  </a:cubicBezTo>
                  <a:close/>
                </a:path>
              </a:pathLst>
            </a:custGeom>
            <a:blipFill>
              <a:blip r:embed="rId2"/>
              <a:stretch>
                <a:fillRect l="-256" t="0" r="-256" b="0"/>
              </a:stretch>
            </a:blipFill>
            <a:ln w="3810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3238500" y="1562100"/>
            <a:ext cx="3181350" cy="1790700"/>
            <a:chOff x="0" y="0"/>
            <a:chExt cx="447821" cy="25206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47821" cy="252067"/>
            </a:xfrm>
            <a:custGeom>
              <a:avLst/>
              <a:gdLst/>
              <a:ahLst/>
              <a:cxnLst/>
              <a:rect r="r" b="b" t="t" l="l"/>
              <a:pathLst>
                <a:path h="252067" w="447821">
                  <a:moveTo>
                    <a:pt x="85174" y="0"/>
                  </a:moveTo>
                  <a:lnTo>
                    <a:pt x="362648" y="0"/>
                  </a:lnTo>
                  <a:cubicBezTo>
                    <a:pt x="409688" y="0"/>
                    <a:pt x="447821" y="38134"/>
                    <a:pt x="447821" y="85174"/>
                  </a:cubicBezTo>
                  <a:lnTo>
                    <a:pt x="447821" y="166893"/>
                  </a:lnTo>
                  <a:cubicBezTo>
                    <a:pt x="447821" y="213933"/>
                    <a:pt x="409688" y="252067"/>
                    <a:pt x="362648" y="252067"/>
                  </a:cubicBezTo>
                  <a:lnTo>
                    <a:pt x="85174" y="252067"/>
                  </a:lnTo>
                  <a:cubicBezTo>
                    <a:pt x="38134" y="252067"/>
                    <a:pt x="0" y="213933"/>
                    <a:pt x="0" y="166893"/>
                  </a:cubicBezTo>
                  <a:lnTo>
                    <a:pt x="0" y="85174"/>
                  </a:lnTo>
                  <a:cubicBezTo>
                    <a:pt x="0" y="38134"/>
                    <a:pt x="38134" y="0"/>
                    <a:pt x="85174" y="0"/>
                  </a:cubicBezTo>
                  <a:close/>
                </a:path>
              </a:pathLst>
            </a:custGeom>
            <a:blipFill>
              <a:blip r:embed="rId3"/>
              <a:stretch>
                <a:fillRect l="-256" t="0" r="-256" b="0"/>
              </a:stretch>
            </a:blipFill>
            <a:ln w="3810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1868150" y="1562100"/>
            <a:ext cx="3181350" cy="1790700"/>
            <a:chOff x="0" y="0"/>
            <a:chExt cx="447821" cy="25206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47821" cy="252067"/>
            </a:xfrm>
            <a:custGeom>
              <a:avLst/>
              <a:gdLst/>
              <a:ahLst/>
              <a:cxnLst/>
              <a:rect r="r" b="b" t="t" l="l"/>
              <a:pathLst>
                <a:path h="252067" w="447821">
                  <a:moveTo>
                    <a:pt x="85174" y="0"/>
                  </a:moveTo>
                  <a:lnTo>
                    <a:pt x="362648" y="0"/>
                  </a:lnTo>
                  <a:cubicBezTo>
                    <a:pt x="409688" y="0"/>
                    <a:pt x="447821" y="38134"/>
                    <a:pt x="447821" y="85174"/>
                  </a:cubicBezTo>
                  <a:lnTo>
                    <a:pt x="447821" y="166893"/>
                  </a:lnTo>
                  <a:cubicBezTo>
                    <a:pt x="447821" y="213933"/>
                    <a:pt x="409688" y="252067"/>
                    <a:pt x="362648" y="252067"/>
                  </a:cubicBezTo>
                  <a:lnTo>
                    <a:pt x="85174" y="252067"/>
                  </a:lnTo>
                  <a:cubicBezTo>
                    <a:pt x="38134" y="252067"/>
                    <a:pt x="0" y="213933"/>
                    <a:pt x="0" y="166893"/>
                  </a:cubicBezTo>
                  <a:lnTo>
                    <a:pt x="0" y="85174"/>
                  </a:lnTo>
                  <a:cubicBezTo>
                    <a:pt x="0" y="38134"/>
                    <a:pt x="38134" y="0"/>
                    <a:pt x="85174" y="0"/>
                  </a:cubicBezTo>
                  <a:close/>
                </a:path>
              </a:pathLst>
            </a:custGeom>
            <a:blipFill>
              <a:blip r:embed="rId4"/>
              <a:stretch>
                <a:fillRect l="-256" t="0" r="-256" b="0"/>
              </a:stretch>
            </a:blipFill>
            <a:ln w="3810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7309581" y="3726131"/>
            <a:ext cx="3668838" cy="1050462"/>
            <a:chOff x="0" y="0"/>
            <a:chExt cx="4891784" cy="1400616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513334"/>
              <a:ext cx="4891784" cy="8872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569"/>
                </a:lnSpc>
              </a:pPr>
              <a:r>
                <a:rPr lang="en-US" sz="1976">
                  <a:solidFill>
                    <a:srgbClr val="2A7A74"/>
                  </a:solidFill>
                  <a:latin typeface="Codec Pro"/>
                  <a:ea typeface="Codec Pro"/>
                  <a:cs typeface="Codec Pro"/>
                  <a:sym typeface="Codec Pro"/>
                </a:rPr>
                <a:t>Minimiza problemes potencials al llarg del procés.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76200"/>
              <a:ext cx="4891784" cy="5450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03"/>
                </a:lnSpc>
              </a:pPr>
              <a:r>
                <a:rPr lang="en-US" b="true" sz="2310">
                  <a:solidFill>
                    <a:srgbClr val="2A7A74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Riscos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624406" y="3726131"/>
            <a:ext cx="3668838" cy="1050462"/>
            <a:chOff x="0" y="0"/>
            <a:chExt cx="4891784" cy="1400616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513334"/>
              <a:ext cx="4891784" cy="8872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569"/>
                </a:lnSpc>
              </a:pPr>
              <a:r>
                <a:rPr lang="en-US" sz="1976">
                  <a:solidFill>
                    <a:srgbClr val="2A7A74"/>
                  </a:solidFill>
                  <a:latin typeface="Codec Pro"/>
                  <a:ea typeface="Codec Pro"/>
                  <a:cs typeface="Codec Pro"/>
                  <a:sym typeface="Codec Pro"/>
                </a:rPr>
                <a:t>Facilita la interacció entre els membres de l'equip.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-76200"/>
              <a:ext cx="4891784" cy="5450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03"/>
                </a:lnSpc>
              </a:pPr>
              <a:r>
                <a:rPr lang="en-US" b="true" sz="2310">
                  <a:solidFill>
                    <a:srgbClr val="2A7A74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Comunicació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994756" y="7538085"/>
            <a:ext cx="3668838" cy="1050462"/>
            <a:chOff x="0" y="0"/>
            <a:chExt cx="4891784" cy="1400616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513334"/>
              <a:ext cx="4891784" cy="8872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569"/>
                </a:lnSpc>
              </a:pPr>
              <a:r>
                <a:rPr lang="en-US" sz="1976">
                  <a:solidFill>
                    <a:srgbClr val="2A7A74"/>
                  </a:solidFill>
                  <a:latin typeface="Codec Pro"/>
                  <a:ea typeface="Codec Pro"/>
                  <a:cs typeface="Codec Pro"/>
                  <a:sym typeface="Codec Pro"/>
                </a:rPr>
                <a:t>Assegura un producte final sense errors i eficient.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-76200"/>
              <a:ext cx="4891784" cy="5450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03"/>
                </a:lnSpc>
              </a:pPr>
              <a:r>
                <a:rPr lang="en-US" b="true" sz="2310">
                  <a:solidFill>
                    <a:srgbClr val="2A7A74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Qualitat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553325" y="5374054"/>
            <a:ext cx="3181350" cy="1790700"/>
            <a:chOff x="0" y="0"/>
            <a:chExt cx="447821" cy="25206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47821" cy="252067"/>
            </a:xfrm>
            <a:custGeom>
              <a:avLst/>
              <a:gdLst/>
              <a:ahLst/>
              <a:cxnLst/>
              <a:rect r="r" b="b" t="t" l="l"/>
              <a:pathLst>
                <a:path h="252067" w="447821">
                  <a:moveTo>
                    <a:pt x="85174" y="0"/>
                  </a:moveTo>
                  <a:lnTo>
                    <a:pt x="362648" y="0"/>
                  </a:lnTo>
                  <a:cubicBezTo>
                    <a:pt x="409688" y="0"/>
                    <a:pt x="447821" y="38134"/>
                    <a:pt x="447821" y="85174"/>
                  </a:cubicBezTo>
                  <a:lnTo>
                    <a:pt x="447821" y="166893"/>
                  </a:lnTo>
                  <a:cubicBezTo>
                    <a:pt x="447821" y="213933"/>
                    <a:pt x="409688" y="252067"/>
                    <a:pt x="362648" y="252067"/>
                  </a:cubicBezTo>
                  <a:lnTo>
                    <a:pt x="85174" y="252067"/>
                  </a:lnTo>
                  <a:cubicBezTo>
                    <a:pt x="38134" y="252067"/>
                    <a:pt x="0" y="213933"/>
                    <a:pt x="0" y="166893"/>
                  </a:cubicBezTo>
                  <a:lnTo>
                    <a:pt x="0" y="85174"/>
                  </a:lnTo>
                  <a:cubicBezTo>
                    <a:pt x="0" y="38134"/>
                    <a:pt x="38134" y="0"/>
                    <a:pt x="85174" y="0"/>
                  </a:cubicBezTo>
                  <a:close/>
                </a:path>
              </a:pathLst>
            </a:custGeom>
            <a:blipFill>
              <a:blip r:embed="rId5"/>
              <a:stretch>
                <a:fillRect l="-256" t="0" r="-256" b="0"/>
              </a:stretch>
            </a:blipFill>
            <a:ln w="3810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25" id="25"/>
          <p:cNvGrpSpPr/>
          <p:nvPr/>
        </p:nvGrpSpPr>
        <p:grpSpPr>
          <a:xfrm rot="0">
            <a:off x="3238500" y="5374054"/>
            <a:ext cx="3181350" cy="1790700"/>
            <a:chOff x="0" y="0"/>
            <a:chExt cx="447821" cy="25206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47821" cy="252067"/>
            </a:xfrm>
            <a:custGeom>
              <a:avLst/>
              <a:gdLst/>
              <a:ahLst/>
              <a:cxnLst/>
              <a:rect r="r" b="b" t="t" l="l"/>
              <a:pathLst>
                <a:path h="252067" w="447821">
                  <a:moveTo>
                    <a:pt x="85174" y="0"/>
                  </a:moveTo>
                  <a:lnTo>
                    <a:pt x="362648" y="0"/>
                  </a:lnTo>
                  <a:cubicBezTo>
                    <a:pt x="409688" y="0"/>
                    <a:pt x="447821" y="38134"/>
                    <a:pt x="447821" y="85174"/>
                  </a:cubicBezTo>
                  <a:lnTo>
                    <a:pt x="447821" y="166893"/>
                  </a:lnTo>
                  <a:cubicBezTo>
                    <a:pt x="447821" y="213933"/>
                    <a:pt x="409688" y="252067"/>
                    <a:pt x="362648" y="252067"/>
                  </a:cubicBezTo>
                  <a:lnTo>
                    <a:pt x="85174" y="252067"/>
                  </a:lnTo>
                  <a:cubicBezTo>
                    <a:pt x="38134" y="252067"/>
                    <a:pt x="0" y="213933"/>
                    <a:pt x="0" y="166893"/>
                  </a:cubicBezTo>
                  <a:lnTo>
                    <a:pt x="0" y="85174"/>
                  </a:lnTo>
                  <a:cubicBezTo>
                    <a:pt x="0" y="38134"/>
                    <a:pt x="38134" y="0"/>
                    <a:pt x="85174" y="0"/>
                  </a:cubicBezTo>
                  <a:close/>
                </a:path>
              </a:pathLst>
            </a:custGeom>
            <a:blipFill>
              <a:blip r:embed="rId6"/>
              <a:stretch>
                <a:fillRect l="-256" t="0" r="-256" b="0"/>
              </a:stretch>
            </a:blipFill>
            <a:ln w="3810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7309581" y="7538085"/>
            <a:ext cx="3668838" cy="1050462"/>
            <a:chOff x="0" y="0"/>
            <a:chExt cx="4891784" cy="1400616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0" y="513334"/>
              <a:ext cx="4891784" cy="8872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569"/>
                </a:lnSpc>
              </a:pPr>
              <a:r>
                <a:rPr lang="en-US" sz="1976">
                  <a:solidFill>
                    <a:srgbClr val="2A7A74"/>
                  </a:solidFill>
                  <a:latin typeface="Codec Pro"/>
                  <a:ea typeface="Codec Pro"/>
                  <a:cs typeface="Codec Pro"/>
                  <a:sym typeface="Codec Pro"/>
                </a:rPr>
                <a:t>Facilita integrar canvis i nous requisits fàcilment.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-76200"/>
              <a:ext cx="4891784" cy="5450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03"/>
                </a:lnSpc>
              </a:pPr>
              <a:r>
                <a:rPr lang="en-US" b="true" sz="2310">
                  <a:solidFill>
                    <a:srgbClr val="2A7A74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Actualitzacions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1868150" y="5374054"/>
            <a:ext cx="3181350" cy="1790700"/>
            <a:chOff x="0" y="0"/>
            <a:chExt cx="447821" cy="25206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47821" cy="252067"/>
            </a:xfrm>
            <a:custGeom>
              <a:avLst/>
              <a:gdLst/>
              <a:ahLst/>
              <a:cxnLst/>
              <a:rect r="r" b="b" t="t" l="l"/>
              <a:pathLst>
                <a:path h="252067" w="447821">
                  <a:moveTo>
                    <a:pt x="85174" y="0"/>
                  </a:moveTo>
                  <a:lnTo>
                    <a:pt x="362648" y="0"/>
                  </a:lnTo>
                  <a:cubicBezTo>
                    <a:pt x="409688" y="0"/>
                    <a:pt x="447821" y="38134"/>
                    <a:pt x="447821" y="85174"/>
                  </a:cubicBezTo>
                  <a:lnTo>
                    <a:pt x="447821" y="166893"/>
                  </a:lnTo>
                  <a:cubicBezTo>
                    <a:pt x="447821" y="213933"/>
                    <a:pt x="409688" y="252067"/>
                    <a:pt x="362648" y="252067"/>
                  </a:cubicBezTo>
                  <a:lnTo>
                    <a:pt x="85174" y="252067"/>
                  </a:lnTo>
                  <a:cubicBezTo>
                    <a:pt x="38134" y="252067"/>
                    <a:pt x="0" y="213933"/>
                    <a:pt x="0" y="166893"/>
                  </a:cubicBezTo>
                  <a:lnTo>
                    <a:pt x="0" y="85174"/>
                  </a:lnTo>
                  <a:cubicBezTo>
                    <a:pt x="0" y="38134"/>
                    <a:pt x="38134" y="0"/>
                    <a:pt x="85174" y="0"/>
                  </a:cubicBezTo>
                  <a:close/>
                </a:path>
              </a:pathLst>
            </a:custGeom>
            <a:blipFill>
              <a:blip r:embed="rId7"/>
              <a:stretch>
                <a:fillRect l="-256" t="0" r="-256" b="0"/>
              </a:stretch>
            </a:blipFill>
            <a:ln w="3810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32" id="32"/>
          <p:cNvGrpSpPr/>
          <p:nvPr/>
        </p:nvGrpSpPr>
        <p:grpSpPr>
          <a:xfrm rot="0">
            <a:off x="11624406" y="7538085"/>
            <a:ext cx="3668838" cy="1050462"/>
            <a:chOff x="0" y="0"/>
            <a:chExt cx="4891784" cy="1400616"/>
          </a:xfrm>
        </p:grpSpPr>
        <p:sp>
          <p:nvSpPr>
            <p:cNvPr name="TextBox 33" id="33"/>
            <p:cNvSpPr txBox="true"/>
            <p:nvPr/>
          </p:nvSpPr>
          <p:spPr>
            <a:xfrm rot="0">
              <a:off x="0" y="513334"/>
              <a:ext cx="4891784" cy="8872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569"/>
                </a:lnSpc>
              </a:pPr>
              <a:r>
                <a:rPr lang="en-US" sz="1976">
                  <a:solidFill>
                    <a:srgbClr val="2A7A74"/>
                  </a:solidFill>
                  <a:latin typeface="Codec Pro"/>
                  <a:ea typeface="Codec Pro"/>
                  <a:cs typeface="Codec Pro"/>
                  <a:sym typeface="Codec Pro"/>
                </a:rPr>
                <a:t>Promou una estructura clara durant tot el procés.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0" y="-76200"/>
              <a:ext cx="4891784" cy="5450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03"/>
                </a:lnSpc>
              </a:pPr>
              <a:r>
                <a:rPr lang="en-US" b="true" sz="2310">
                  <a:solidFill>
                    <a:srgbClr val="2A7A74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Organització</a:t>
              </a: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568143" y="8531397"/>
            <a:ext cx="14077950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b="true" sz="5400" spc="-135">
                <a:solidFill>
                  <a:srgbClr val="2A7A74"/>
                </a:solidFill>
                <a:latin typeface="Gatwick Ultra-Bold"/>
                <a:ea typeface="Gatwick Ultra-Bold"/>
                <a:cs typeface="Gatwick Ultra-Bold"/>
                <a:sym typeface="Gatwick Ultra-Bold"/>
              </a:rPr>
              <a:t>Q</a:t>
            </a:r>
            <a:r>
              <a:rPr lang="en-US" b="true" sz="5400" spc="-135">
                <a:solidFill>
                  <a:srgbClr val="2A7A74"/>
                </a:solidFill>
                <a:latin typeface="Gatwick Ultra-Bold"/>
                <a:ea typeface="Gatwick Ultra-Bold"/>
                <a:cs typeface="Gatwick Ultra-Bold"/>
                <a:sym typeface="Gatwick Ultra-Bold"/>
              </a:rPr>
              <a:t>uè aconseguim amb això?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7F5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15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023E8A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3117037">
            <a:off x="16099474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530577" y="1571946"/>
            <a:ext cx="6363860" cy="6356958"/>
          </a:xfrm>
          <a:custGeom>
            <a:avLst/>
            <a:gdLst/>
            <a:ahLst/>
            <a:cxnLst/>
            <a:rect r="r" b="b" t="t" l="l"/>
            <a:pathLst>
              <a:path h="6356958" w="6363860">
                <a:moveTo>
                  <a:pt x="0" y="0"/>
                </a:moveTo>
                <a:lnTo>
                  <a:pt x="6363859" y="0"/>
                </a:lnTo>
                <a:lnTo>
                  <a:pt x="6363859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7511" t="0" r="-40073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37379" y="2214028"/>
            <a:ext cx="8883746" cy="4019550"/>
            <a:chOff x="0" y="0"/>
            <a:chExt cx="11844995" cy="535940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85725"/>
              <a:ext cx="11844995" cy="1702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400"/>
                </a:lnSpc>
              </a:pPr>
              <a:r>
                <a:rPr lang="en-US" sz="8000" spc="-240">
                  <a:solidFill>
                    <a:srgbClr val="FFFFFF"/>
                  </a:solidFill>
                  <a:latin typeface="Georgia Pro Condensed"/>
                  <a:ea typeface="Georgia Pro Condensed"/>
                  <a:cs typeface="Georgia Pro Condensed"/>
                  <a:sym typeface="Georgia Pro Condensed"/>
                </a:rPr>
                <a:t>Dinàmiques del SDLC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197212"/>
              <a:ext cx="11844995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500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Models compartint fases comuns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069166"/>
              <a:ext cx="9273328" cy="22902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</a:pPr>
              <a:r>
                <a:rPr lang="en-US" sz="2499" spc="-37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Tots els models de desenvolupament de programari utilitzen les mateixes fases del SDLC, tot i que les dinàmiques i repeticions varien, adaptant-se a les necessitats del projecte.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7F5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16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023E8A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800225" y="1476375"/>
            <a:ext cx="13249275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00"/>
              </a:lnSpc>
            </a:pPr>
            <a:r>
              <a:rPr lang="en-US" sz="8000" spc="-24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Introducció al SDLC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800225" y="5143500"/>
            <a:ext cx="4308497" cy="2549525"/>
            <a:chOff x="0" y="0"/>
            <a:chExt cx="5744662" cy="339936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9525"/>
              <a:ext cx="5744662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Anàlisi de requisits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079500"/>
              <a:ext cx="5744662" cy="23198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L'anàlisi de requisits implica recollir informació clau sobre les necessitats del client, les limitacions del sistema i els objectius del projecte per garantir un bon inici.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291388" y="5143500"/>
            <a:ext cx="4010025" cy="2549525"/>
            <a:chOff x="0" y="0"/>
            <a:chExt cx="5346700" cy="339936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9525"/>
              <a:ext cx="5346700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Disseny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079500"/>
              <a:ext cx="5346700" cy="23198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La fase de disseny es centra en crear l'arquitectura del programari, incloent la base de dades, la interfície d'usuari i els fluxos de treball per a una millor funcionalitat.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172950" y="5143500"/>
            <a:ext cx="4010025" cy="2901950"/>
            <a:chOff x="0" y="0"/>
            <a:chExt cx="5346700" cy="3869267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9525"/>
              <a:ext cx="5346700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Documentació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079500"/>
              <a:ext cx="5346700" cy="27897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La documentació és essencial per registrar els detalls tècnics, manuals d'usuari i especificacions, assegurant que tot l'equip estigui alineat i entengui el projecte completament.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-3117037">
            <a:off x="16099474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C3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17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007F5F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800225" y="1562100"/>
            <a:ext cx="13249275" cy="2067009"/>
            <a:chOff x="0" y="0"/>
            <a:chExt cx="17665700" cy="275601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85725"/>
              <a:ext cx="17665700" cy="1702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400"/>
                </a:lnSpc>
              </a:pPr>
              <a:r>
                <a:rPr lang="en-US" sz="8000" spc="-240">
                  <a:solidFill>
                    <a:srgbClr val="FFFFFF"/>
                  </a:solidFill>
                  <a:latin typeface="Georgia Pro Condensed"/>
                  <a:ea typeface="Georgia Pro Condensed"/>
                  <a:cs typeface="Georgia Pro Condensed"/>
                  <a:sym typeface="Georgia Pro Condensed"/>
                </a:rPr>
                <a:t>Fases del SDLC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197212"/>
              <a:ext cx="17665700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500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Continuació de l'implementació i proves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800225" y="5143500"/>
            <a:ext cx="4308497" cy="2901950"/>
            <a:chOff x="0" y="0"/>
            <a:chExt cx="5744662" cy="386926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9525"/>
              <a:ext cx="5744662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Implementació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079500"/>
              <a:ext cx="5744662" cy="27897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En la fase d'implementació, el codi es transforma en programari funcional, seguint el disseny establert i garantint que s'integrin tots els components necessaris per al seu funcionament correcte.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291388" y="5143500"/>
            <a:ext cx="4010025" cy="2901950"/>
            <a:chOff x="0" y="0"/>
            <a:chExt cx="5346700" cy="386926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9525"/>
              <a:ext cx="5346700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Proves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079500"/>
              <a:ext cx="5346700" cy="27897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La fase de proves implica verificar el programari per identificar i corrigir errors. S'assegura que el producte compleix amb els requisits i que funciona sense problemes en condicions diverses.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172950" y="5143500"/>
            <a:ext cx="4010025" cy="2901950"/>
            <a:chOff x="0" y="0"/>
            <a:chExt cx="5346700" cy="386926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9525"/>
              <a:ext cx="5346700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Desplegament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079500"/>
              <a:ext cx="5346700" cy="27897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En la fase de desplegament, el programari es posa en producció, permetent als usuaris finals accedir-hi. Inclou la instal·lació, configuració i suport inicial per garantir una transició fluida.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3117037">
            <a:off x="16099474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3E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18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007F5F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800225" y="1562100"/>
            <a:ext cx="13249275" cy="2067009"/>
            <a:chOff x="0" y="0"/>
            <a:chExt cx="17665700" cy="275601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85725"/>
              <a:ext cx="17665700" cy="1702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400"/>
                </a:lnSpc>
              </a:pPr>
              <a:r>
                <a:rPr lang="en-US" sz="8000" spc="-240">
                  <a:solidFill>
                    <a:srgbClr val="FFFFFF"/>
                  </a:solidFill>
                  <a:latin typeface="Georgia Pro Condensed"/>
                  <a:ea typeface="Georgia Pro Condensed"/>
                  <a:cs typeface="Georgia Pro Condensed"/>
                  <a:sym typeface="Georgia Pro Condensed"/>
                </a:rPr>
                <a:t>Manteniment 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197212"/>
              <a:ext cx="17665700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500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Fases clau del SDLC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800225" y="5143500"/>
            <a:ext cx="4308497" cy="2901950"/>
            <a:chOff x="0" y="0"/>
            <a:chExt cx="5744662" cy="386926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9525"/>
              <a:ext cx="5744662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Manteniment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079500"/>
              <a:ext cx="5744662" cy="27897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El manteniment és essencial per garantir que el programari continua funcionant correctament, permetent actualitzacions, millores i la solució d'errors que puguin aparèixer amb el temps.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291388" y="5143500"/>
            <a:ext cx="4010025" cy="2901950"/>
            <a:chOff x="0" y="0"/>
            <a:chExt cx="5346700" cy="386926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9525"/>
              <a:ext cx="5346700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Importància global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079500"/>
              <a:ext cx="5346700" cy="27897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Entendre el SDLC és fonamental per a la creació de programari eficient i sostenible, ja que ajuda a reduir riscos, millorar la qualitat i assegurar el compliment dels requisits del client.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172950" y="5143500"/>
            <a:ext cx="4010025" cy="2901950"/>
            <a:chOff x="0" y="0"/>
            <a:chExt cx="5346700" cy="386926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9525"/>
              <a:ext cx="5346700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Col·laboració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079500"/>
              <a:ext cx="5346700" cy="27897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La col·laboració entre equips durant les fases del SDLC és crucial, ja que fomenta la comunicació i la identificació de problemes, resultant en un producte final més ben dissenyat i funcional.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3117037">
            <a:off x="16099474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C3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666750"/>
            <a:ext cx="8324850" cy="6716121"/>
            <a:chOff x="0" y="0"/>
            <a:chExt cx="1253399" cy="10111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3399" cy="1011187"/>
            </a:xfrm>
            <a:custGeom>
              <a:avLst/>
              <a:gdLst/>
              <a:ahLst/>
              <a:cxnLst/>
              <a:rect r="r" b="b" t="t" l="l"/>
              <a:pathLst>
                <a:path h="1011187" w="1253399">
                  <a:moveTo>
                    <a:pt x="18600" y="0"/>
                  </a:moveTo>
                  <a:lnTo>
                    <a:pt x="1234799" y="0"/>
                  </a:lnTo>
                  <a:cubicBezTo>
                    <a:pt x="1239732" y="0"/>
                    <a:pt x="1244463" y="1960"/>
                    <a:pt x="1247951" y="5448"/>
                  </a:cubicBezTo>
                  <a:cubicBezTo>
                    <a:pt x="1251439" y="8936"/>
                    <a:pt x="1253399" y="13667"/>
                    <a:pt x="1253399" y="18600"/>
                  </a:cubicBezTo>
                  <a:lnTo>
                    <a:pt x="1253399" y="992587"/>
                  </a:lnTo>
                  <a:cubicBezTo>
                    <a:pt x="1253399" y="997520"/>
                    <a:pt x="1251439" y="1002251"/>
                    <a:pt x="1247951" y="1005739"/>
                  </a:cubicBezTo>
                  <a:cubicBezTo>
                    <a:pt x="1244463" y="1009227"/>
                    <a:pt x="1239732" y="1011187"/>
                    <a:pt x="1234799" y="1011187"/>
                  </a:cubicBezTo>
                  <a:lnTo>
                    <a:pt x="18600" y="1011187"/>
                  </a:lnTo>
                  <a:cubicBezTo>
                    <a:pt x="13667" y="1011187"/>
                    <a:pt x="8936" y="1009227"/>
                    <a:pt x="5448" y="1005739"/>
                  </a:cubicBezTo>
                  <a:cubicBezTo>
                    <a:pt x="1960" y="1002251"/>
                    <a:pt x="0" y="997520"/>
                    <a:pt x="0" y="992587"/>
                  </a:cubicBezTo>
                  <a:lnTo>
                    <a:pt x="0" y="18600"/>
                  </a:lnTo>
                  <a:cubicBezTo>
                    <a:pt x="0" y="13667"/>
                    <a:pt x="1960" y="8936"/>
                    <a:pt x="5448" y="5448"/>
                  </a:cubicBezTo>
                  <a:cubicBezTo>
                    <a:pt x="8936" y="1960"/>
                    <a:pt x="13667" y="0"/>
                    <a:pt x="18600" y="0"/>
                  </a:cubicBezTo>
                  <a:close/>
                </a:path>
              </a:pathLst>
            </a:custGeom>
            <a:blipFill>
              <a:blip r:embed="rId2"/>
              <a:stretch>
                <a:fillRect l="-109" t="0" r="-109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7858125" cy="10287000"/>
            <a:chOff x="0" y="0"/>
            <a:chExt cx="2069630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69630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69630">
                  <a:moveTo>
                    <a:pt x="0" y="0"/>
                  </a:moveTo>
                  <a:lnTo>
                    <a:pt x="2069630" y="0"/>
                  </a:lnTo>
                  <a:lnTo>
                    <a:pt x="206963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7F5F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06963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296400" y="7829550"/>
            <a:ext cx="8324850" cy="907161"/>
            <a:chOff x="0" y="0"/>
            <a:chExt cx="11099800" cy="120954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11099800" cy="609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b="true" sz="2800" spc="-42">
                  <a:solidFill>
                    <a:srgbClr val="023E8A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Comprenent les necessitats dels clients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798703"/>
              <a:ext cx="11099800" cy="4108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  <a:spcBef>
                  <a:spcPct val="0"/>
                </a:spcBef>
              </a:pPr>
              <a:r>
                <a:rPr lang="en-US" sz="2000" spc="-30" strike="noStrike" u="none">
                  <a:solidFill>
                    <a:srgbClr val="007F5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Recollida d'informació i objectius clars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66750" y="733425"/>
            <a:ext cx="5753100" cy="2263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</a:pPr>
            <a:r>
              <a:rPr lang="en-US" sz="8000" spc="-24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Fase 1: Anàlisi de requisits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08153" y="7606302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3CB3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6750" y="723900"/>
            <a:ext cx="11201400" cy="103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</a:pPr>
            <a:r>
              <a:rPr lang="en-US" sz="7200">
                <a:solidFill>
                  <a:srgbClr val="FFFFFF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Introducció al SDLC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403471" y="4238625"/>
            <a:ext cx="4314825" cy="2267902"/>
            <a:chOff x="0" y="0"/>
            <a:chExt cx="5753100" cy="302386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561465"/>
              <a:ext cx="5753100" cy="14624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 strike="noStrike" u="none">
                  <a:solidFill>
                    <a:srgbClr val="D3FFD3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Comprendre el SDLC ajuda a garantir un procés de programació </a:t>
              </a:r>
              <a:r>
                <a:rPr lang="en-US" b="true" sz="2100" strike="noStrike" u="none">
                  <a:solidFill>
                    <a:srgbClr val="D3FFD3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eficient i organitzat</a:t>
              </a:r>
              <a:r>
                <a:rPr lang="en-US" sz="2100" strike="noStrike" u="none">
                  <a:solidFill>
                    <a:srgbClr val="D3FFD3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.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614045"/>
              <a:ext cx="5753100" cy="592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DFF0D8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Importància</a:t>
              </a:r>
            </a:p>
          </p:txBody>
        </p:sp>
        <p:sp>
          <p:nvSpPr>
            <p:cNvPr name="AutoShape 6" id="6"/>
            <p:cNvSpPr/>
            <p:nvPr/>
          </p:nvSpPr>
          <p:spPr>
            <a:xfrm>
              <a:off x="0" y="12700"/>
              <a:ext cx="5753100" cy="0"/>
            </a:xfrm>
            <a:prstGeom prst="line">
              <a:avLst/>
            </a:prstGeom>
            <a:ln cap="flat" w="25400">
              <a:solidFill>
                <a:srgbClr val="104E8B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1868150" y="4238625"/>
            <a:ext cx="4619625" cy="2639377"/>
            <a:chOff x="0" y="0"/>
            <a:chExt cx="6159500" cy="3519169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561465"/>
              <a:ext cx="6159500" cy="19577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 strike="noStrike" u="none">
                  <a:solidFill>
                    <a:srgbClr val="D3FFD3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Les fases del SDLC proporcionen una </a:t>
              </a:r>
              <a:r>
                <a:rPr lang="en-US" b="true" sz="2100" strike="noStrike" u="none">
                  <a:solidFill>
                    <a:srgbClr val="D3FFD3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estructura clara</a:t>
              </a:r>
              <a:r>
                <a:rPr lang="en-US" sz="2100" strike="noStrike" u="none">
                  <a:solidFill>
                    <a:srgbClr val="D3FFD3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per al desenvolupament i manteniment del programari.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614045"/>
              <a:ext cx="6159500" cy="592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sz="3200" strike="noStrike" u="none">
                  <a:solidFill>
                    <a:srgbClr val="DFF0D8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Fases</a:t>
              </a:r>
            </a:p>
          </p:txBody>
        </p:sp>
        <p:sp>
          <p:nvSpPr>
            <p:cNvPr name="AutoShape 10" id="10"/>
            <p:cNvSpPr/>
            <p:nvPr/>
          </p:nvSpPr>
          <p:spPr>
            <a:xfrm>
              <a:off x="0" y="12700"/>
              <a:ext cx="5753100" cy="0"/>
            </a:xfrm>
            <a:prstGeom prst="line">
              <a:avLst/>
            </a:prstGeom>
            <a:ln cap="flat" w="25400">
              <a:solidFill>
                <a:srgbClr val="104E8B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248923" y="4238625"/>
            <a:ext cx="4314825" cy="3429952"/>
            <a:chOff x="0" y="0"/>
            <a:chExt cx="5753100" cy="4573269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2120265"/>
              <a:ext cx="5753100" cy="24530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D3FFD3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✨ “El b</a:t>
              </a:r>
              <a:r>
                <a:rPr lang="en-US" sz="2100" strike="noStrike" u="none">
                  <a:solidFill>
                    <a:srgbClr val="D3FFD3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on programari no comença amb una línia de codi, sinó amb una bona idea i una bona planificació.” — IEEE So</a:t>
              </a:r>
              <a:r>
                <a:rPr lang="en-US" sz="2100" strike="noStrike" u="none">
                  <a:solidFill>
                    <a:srgbClr val="D3FFD3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f</a:t>
              </a:r>
              <a:r>
                <a:rPr lang="en-US" sz="2100" strike="noStrike" u="none">
                  <a:solidFill>
                    <a:srgbClr val="D3FFD3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tware Eng</a:t>
              </a:r>
              <a:r>
                <a:rPr lang="en-US" sz="2100" strike="noStrike" u="none">
                  <a:solidFill>
                    <a:srgbClr val="D3FFD3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</a:t>
              </a:r>
              <a:r>
                <a:rPr lang="en-US" sz="2100" strike="noStrike" u="none">
                  <a:solidFill>
                    <a:srgbClr val="D3FFD3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ne</a:t>
              </a:r>
              <a:r>
                <a:rPr lang="en-US" sz="2100" strike="noStrike" u="none">
                  <a:solidFill>
                    <a:srgbClr val="D3FFD3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</a:t>
              </a:r>
              <a:r>
                <a:rPr lang="en-US" sz="2100" strike="noStrike" u="none">
                  <a:solidFill>
                    <a:srgbClr val="D3FFD3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ri</a:t>
              </a:r>
              <a:r>
                <a:rPr lang="en-US" sz="2100" strike="noStrike" u="none">
                  <a:solidFill>
                    <a:srgbClr val="D3FFD3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n</a:t>
              </a:r>
              <a:r>
                <a:rPr lang="en-US" sz="2100" strike="noStrike" u="none">
                  <a:solidFill>
                    <a:srgbClr val="D3FFD3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g S</a:t>
              </a:r>
              <a:r>
                <a:rPr lang="en-US" sz="2100" strike="noStrike" u="none">
                  <a:solidFill>
                    <a:srgbClr val="D3FFD3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</a:t>
              </a:r>
              <a:r>
                <a:rPr lang="en-US" sz="2100" strike="noStrike" u="none">
                  <a:solidFill>
                    <a:srgbClr val="D3FFD3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andards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614045"/>
              <a:ext cx="5753100" cy="1151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DFF0D8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— </a:t>
              </a:r>
              <a:r>
                <a:rPr lang="en-US" sz="3200">
                  <a:solidFill>
                    <a:srgbClr val="DFF0D8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IEEE Software Engineering Standards</a:t>
              </a:r>
            </a:p>
          </p:txBody>
        </p:sp>
        <p:sp>
          <p:nvSpPr>
            <p:cNvPr name="AutoShape 14" id="14"/>
            <p:cNvSpPr/>
            <p:nvPr/>
          </p:nvSpPr>
          <p:spPr>
            <a:xfrm>
              <a:off x="0" y="12700"/>
              <a:ext cx="5753100" cy="0"/>
            </a:xfrm>
            <a:prstGeom prst="line">
              <a:avLst/>
            </a:prstGeom>
            <a:ln cap="flat" w="25400">
              <a:solidFill>
                <a:srgbClr val="104E8B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3E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20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8468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007F5F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3117037">
            <a:off x="15848658" y="594121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213834" y="5466023"/>
            <a:ext cx="2437822" cy="2379923"/>
          </a:xfrm>
          <a:custGeom>
            <a:avLst/>
            <a:gdLst/>
            <a:ahLst/>
            <a:cxnLst/>
            <a:rect r="r" b="b" t="t" l="l"/>
            <a:pathLst>
              <a:path h="2379923" w="2437822">
                <a:moveTo>
                  <a:pt x="0" y="0"/>
                </a:moveTo>
                <a:lnTo>
                  <a:pt x="2437822" y="0"/>
                </a:lnTo>
                <a:lnTo>
                  <a:pt x="2437822" y="2379924"/>
                </a:lnTo>
                <a:lnTo>
                  <a:pt x="0" y="2379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18998" y="684680"/>
            <a:ext cx="13249275" cy="2028909"/>
            <a:chOff x="0" y="0"/>
            <a:chExt cx="17665700" cy="270521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85725"/>
              <a:ext cx="17665700" cy="1702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400"/>
                </a:lnSpc>
              </a:pPr>
              <a:r>
                <a:rPr lang="en-US" sz="8000" spc="-240">
                  <a:solidFill>
                    <a:srgbClr val="FFFFFF"/>
                  </a:solidFill>
                  <a:latin typeface="Georgia Pro Condensed"/>
                  <a:ea typeface="Georgia Pro Condensed"/>
                  <a:cs typeface="Georgia Pro Condensed"/>
                  <a:sym typeface="Georgia Pro Condensed"/>
                </a:rPr>
                <a:t>Analisis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197212"/>
              <a:ext cx="17665700" cy="508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2109842"/>
            <a:ext cx="4308497" cy="3254375"/>
            <a:chOff x="0" y="0"/>
            <a:chExt cx="5744662" cy="4339167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9525"/>
              <a:ext cx="5744662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📌Obj</a:t>
              </a: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ectiu de la fase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079500"/>
              <a:ext cx="5744662" cy="3259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Id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en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tifi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 ent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nd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què vol l’usu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ar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Defi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nir qu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è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ema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na el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c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lie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nt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Determ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ina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q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u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è és v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ble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tè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ni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cament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Es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b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li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 lím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s, res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tr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cio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n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 i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er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is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d’èxi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</a:t>
              </a:r>
            </a:p>
            <a:p>
              <a:pPr algn="l" marL="0" indent="0" lvl="0">
                <a:lnSpc>
                  <a:spcPts val="28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203809" y="5016500"/>
            <a:ext cx="4010025" cy="4359275"/>
            <a:chOff x="0" y="0"/>
            <a:chExt cx="5346700" cy="5812367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9525"/>
              <a:ext cx="5346700" cy="1057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📌 Què es fa en aquesta fase (</a:t>
              </a: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pas a pas)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612900"/>
              <a:ext cx="5346700" cy="4199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2800"/>
                </a:lnSpc>
                <a:buAutoNum type="arabicPeriod" startAt="1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ec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oll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d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’inf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orma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ó</a:t>
              </a:r>
            </a:p>
            <a:p>
              <a:pPr algn="l" marL="431801" indent="-215900" lvl="1">
                <a:lnSpc>
                  <a:spcPts val="2800"/>
                </a:lnSpc>
                <a:buAutoNum type="arabicPeriod" startAt="1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un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ons amb el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l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ient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/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u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uari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</a:t>
              </a:r>
            </a:p>
            <a:p>
              <a:pPr algn="l" marL="431801" indent="-215900" lvl="1">
                <a:lnSpc>
                  <a:spcPts val="2800"/>
                </a:lnSpc>
                <a:buAutoNum type="arabicPeriod" startAt="1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n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àl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si de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l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n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goci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l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problem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</a:t>
              </a:r>
            </a:p>
            <a:p>
              <a:pPr algn="l" marL="431801" indent="-215900" lvl="1">
                <a:lnSpc>
                  <a:spcPts val="2800"/>
                </a:lnSpc>
                <a:buAutoNum type="arabicPeriod" startAt="1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entific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ció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re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q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ui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(fun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o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nal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 no func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io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n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al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s)</a:t>
              </a:r>
            </a:p>
            <a:p>
              <a:pPr algn="l" marL="431801" indent="-215900" lvl="1">
                <a:lnSpc>
                  <a:spcPts val="2800"/>
                </a:lnSpc>
                <a:buAutoNum type="arabicPeriod" startAt="1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V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ali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ó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mb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k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ho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l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ders</a:t>
              </a:r>
            </a:p>
            <a:p>
              <a:pPr algn="l" marL="431801" indent="-215900" lvl="1">
                <a:lnSpc>
                  <a:spcPts val="2800"/>
                </a:lnSpc>
                <a:buAutoNum type="arabicPeriod" startAt="1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o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cu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ment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ació final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de requisits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(SRS)</a:t>
              </a:r>
            </a:p>
            <a:p>
              <a:pPr algn="l" marL="0" indent="0" lvl="0">
                <a:lnSpc>
                  <a:spcPts val="28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445391" y="1173630"/>
            <a:ext cx="4010025" cy="3987800"/>
            <a:chOff x="0" y="0"/>
            <a:chExt cx="5346700" cy="5317067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9525"/>
              <a:ext cx="5346700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📌 Stakeh</a:t>
              </a: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olders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079500"/>
              <a:ext cx="5346700" cy="42375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🧑‍🤝‍🧑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Q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ui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ó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n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?</a:t>
              </a:r>
            </a:p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To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es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les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per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on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es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qu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tenen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interè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en 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l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pro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je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cte: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Cli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ent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Usu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fina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l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Equip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tè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cnic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ecció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/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em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p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resa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P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ro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veï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or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 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x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er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n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</a:t>
              </a:r>
            </a:p>
            <a:p>
              <a:pPr algn="l" marL="0" indent="0" lvl="0">
                <a:lnSpc>
                  <a:spcPts val="28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911012" y="5980317"/>
            <a:ext cx="4010025" cy="2901950"/>
            <a:chOff x="0" y="0"/>
            <a:chExt cx="5346700" cy="3869267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9525"/>
              <a:ext cx="5346700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📌 R</a:t>
              </a: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ols implicats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1079500"/>
              <a:ext cx="5346700" cy="27897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An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ali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sta de siste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m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Clien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/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Pro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du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ct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own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Usuari represen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tiu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Ar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quit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cte de programari (si cal)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Caps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de projecte</a:t>
              </a:r>
            </a:p>
            <a:p>
              <a:pPr algn="l" marL="0" indent="0" lvl="0">
                <a:lnSpc>
                  <a:spcPts val="280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916025" y="1459174"/>
            <a:ext cx="4010025" cy="4006850"/>
            <a:chOff x="0" y="0"/>
            <a:chExt cx="5346700" cy="5342467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9525"/>
              <a:ext cx="5346700" cy="1057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📌 D</a:t>
              </a: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ocumentació que REP la fase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1612900"/>
              <a:ext cx="5346700" cy="37295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Descripció inicial del problema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Info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rm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es o documentació del client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Dades ex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iste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n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ts (bases de dades, processos actuals)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Norm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tives, requisit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l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egals o tècnics existents</a:t>
              </a:r>
            </a:p>
            <a:p>
              <a:pPr algn="l" marL="0" indent="0" lvl="0">
                <a:lnSpc>
                  <a:spcPts val="2800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5930513">
            <a:off x="1172967" y="5561588"/>
            <a:ext cx="2437822" cy="2379923"/>
          </a:xfrm>
          <a:custGeom>
            <a:avLst/>
            <a:gdLst/>
            <a:ahLst/>
            <a:cxnLst/>
            <a:rect r="r" b="b" t="t" l="l"/>
            <a:pathLst>
              <a:path h="2379923" w="2437822">
                <a:moveTo>
                  <a:pt x="0" y="0"/>
                </a:moveTo>
                <a:lnTo>
                  <a:pt x="2437821" y="0"/>
                </a:lnTo>
                <a:lnTo>
                  <a:pt x="2437821" y="2379924"/>
                </a:lnTo>
                <a:lnTo>
                  <a:pt x="0" y="2379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6703872">
            <a:off x="11446178" y="3857873"/>
            <a:ext cx="1492594" cy="1457144"/>
          </a:xfrm>
          <a:custGeom>
            <a:avLst/>
            <a:gdLst/>
            <a:ahLst/>
            <a:cxnLst/>
            <a:rect r="r" b="b" t="t" l="l"/>
            <a:pathLst>
              <a:path h="1457144" w="1492594">
                <a:moveTo>
                  <a:pt x="0" y="0"/>
                </a:moveTo>
                <a:lnTo>
                  <a:pt x="1492593" y="0"/>
                </a:lnTo>
                <a:lnTo>
                  <a:pt x="1492593" y="1457145"/>
                </a:lnTo>
                <a:lnTo>
                  <a:pt x="0" y="14571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C3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21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55936" y="824405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007F5F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3117037">
            <a:off x="16344236" y="8189204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1"/>
                </a:lnTo>
                <a:lnTo>
                  <a:pt x="0" y="1859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22228" y="5968128"/>
            <a:ext cx="1842344" cy="1462244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175757" y="1089518"/>
            <a:ext cx="4010025" cy="4711700"/>
            <a:chOff x="0" y="0"/>
            <a:chExt cx="5346700" cy="628226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9525"/>
              <a:ext cx="5346700" cy="1057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📌 D</a:t>
              </a: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ocumentació que GENERA la fase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612900"/>
              <a:ext cx="5346700" cy="4669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📄 SRS – Software Requirements Specification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Amb: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Requisits funcion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l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qu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isits n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o funcional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Casos d’ús / històries d’usu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ari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Mockup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p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l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m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nar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estriccions i criteris d'acceptació</a:t>
              </a:r>
            </a:p>
            <a:p>
              <a:pPr algn="l" marL="0" indent="0" lvl="0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995361" y="5418630"/>
            <a:ext cx="3415927" cy="4359275"/>
            <a:chOff x="0" y="0"/>
            <a:chExt cx="4554570" cy="5812367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9525"/>
              <a:ext cx="4554570" cy="1057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📌D</a:t>
              </a: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ades que es recullen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612900"/>
              <a:ext cx="4554570" cy="4199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Proce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ssos actuals del n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egoci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Necessita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ts dels usuaris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Regles de negoci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Dades que el sistema ha d’emmagatzemar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Interaccions amb altres sistemes</a:t>
              </a:r>
            </a:p>
            <a:p>
              <a:pPr algn="l" marL="0" indent="0" lvl="0">
                <a:lnSpc>
                  <a:spcPts val="28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179851" y="1089518"/>
            <a:ext cx="4010025" cy="3711575"/>
            <a:chOff x="0" y="0"/>
            <a:chExt cx="5346700" cy="4948767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9525"/>
              <a:ext cx="5346700" cy="1057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📌 Tècnic</a:t>
              </a: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a MoSCoW (priorització)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612900"/>
              <a:ext cx="5346700" cy="33358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🔍 MoSCoW = Must / Should / Could / Won’t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Must: imprescindible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Should: important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Could: desitjable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Won’t: queda fora del projecte</a:t>
              </a:r>
            </a:p>
            <a:p>
              <a:pPr algn="l" marL="0" indent="0" lvl="0">
                <a:lnSpc>
                  <a:spcPts val="28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000954" y="5553075"/>
            <a:ext cx="3598030" cy="4006850"/>
            <a:chOff x="0" y="0"/>
            <a:chExt cx="4797373" cy="5342467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9525"/>
              <a:ext cx="4797373" cy="1057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📌 Proc</a:t>
              </a: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essos interns de l’anàlisi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612900"/>
              <a:ext cx="4797373" cy="37295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En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revi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stes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Qüestionaris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Work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shops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Ob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servació directa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Prototipatge ràpid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Modelatge preliminar (UML bàsic)</a:t>
              </a:r>
            </a:p>
            <a:p>
              <a:pPr algn="l" marL="0" indent="0" lvl="0">
                <a:lnSpc>
                  <a:spcPts val="28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010979" y="4895850"/>
            <a:ext cx="4766770" cy="3606800"/>
            <a:chOff x="0" y="0"/>
            <a:chExt cx="6355693" cy="4809067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9525"/>
              <a:ext cx="6355693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📌 B</a:t>
              </a: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ones pràctiques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1079500"/>
              <a:ext cx="6355693" cy="37295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✅ 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scriure requisits cla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 i mesura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ble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✅ Validar amb el client cada etapa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✅ Implica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 usuaris reals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✅ Detectar restriccions des del principi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✅ Documentar bé tots els acords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✅ Utilitzar prototips quan calgui</a:t>
              </a:r>
            </a:p>
            <a:p>
              <a:pPr algn="l" marL="0" indent="0" lvl="0">
                <a:lnSpc>
                  <a:spcPts val="2800"/>
                </a:lnSpc>
              </a:pPr>
            </a:p>
          </p:txBody>
        </p:sp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4777080">
            <a:off x="5738241" y="5033979"/>
            <a:ext cx="1987488" cy="1577443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824867">
            <a:off x="7104818" y="4772014"/>
            <a:ext cx="2011614" cy="1562121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1391746" y="4520094"/>
            <a:ext cx="2011614" cy="1562121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0727324">
            <a:off x="15962389" y="1945651"/>
            <a:ext cx="1319378" cy="2999432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 rot="0">
            <a:off x="11641145" y="1089518"/>
            <a:ext cx="4010025" cy="3254375"/>
            <a:chOff x="0" y="0"/>
            <a:chExt cx="5346700" cy="4339167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0" y="9525"/>
              <a:ext cx="5346700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📌 Error</a:t>
              </a: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 habituals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1079500"/>
              <a:ext cx="5346700" cy="3259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❌ R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qu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isits vagues o ambigües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❌ No implicar els usuaris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❌ Pressuposar funci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onalitats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❌ P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riorització deficient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❌ Canvis constants per falta de claredat</a:t>
              </a:r>
            </a:p>
            <a:p>
              <a:pPr algn="l" marL="0" indent="0" lvl="0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C3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22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55936" y="824405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007F5F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3117037">
            <a:off x="16344236" y="8189204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1"/>
                </a:lnTo>
                <a:lnTo>
                  <a:pt x="0" y="1859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34309" y="1028700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515730" y="1028700"/>
            <a:ext cx="8743570" cy="5825403"/>
          </a:xfrm>
          <a:custGeom>
            <a:avLst/>
            <a:gdLst/>
            <a:ahLst/>
            <a:cxnLst/>
            <a:rect r="r" b="b" t="t" l="l"/>
            <a:pathLst>
              <a:path h="5825403" w="8743570">
                <a:moveTo>
                  <a:pt x="0" y="0"/>
                </a:moveTo>
                <a:lnTo>
                  <a:pt x="8743570" y="0"/>
                </a:lnTo>
                <a:lnTo>
                  <a:pt x="8743570" y="5825403"/>
                </a:lnTo>
                <a:lnTo>
                  <a:pt x="0" y="58254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C3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23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55936" y="824405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007F5F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3117037">
            <a:off x="16344236" y="8189204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1"/>
                </a:lnTo>
                <a:lnTo>
                  <a:pt x="0" y="1859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6222297" y="2761791"/>
            <a:ext cx="4235323" cy="6356958"/>
          </a:xfrm>
          <a:custGeom>
            <a:avLst/>
            <a:gdLst/>
            <a:ahLst/>
            <a:cxnLst/>
            <a:rect r="r" b="b" t="t" l="l"/>
            <a:pathLst>
              <a:path h="6356958" w="4235323">
                <a:moveTo>
                  <a:pt x="0" y="0"/>
                </a:moveTo>
                <a:lnTo>
                  <a:pt x="4235323" y="0"/>
                </a:lnTo>
                <a:lnTo>
                  <a:pt x="423532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902342" y="2761791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1491368"/>
            <a:ext cx="4543924" cy="4543924"/>
          </a:xfrm>
          <a:custGeom>
            <a:avLst/>
            <a:gdLst/>
            <a:ahLst/>
            <a:cxnLst/>
            <a:rect r="r" b="b" t="t" l="l"/>
            <a:pathLst>
              <a:path h="4543924" w="4543924">
                <a:moveTo>
                  <a:pt x="0" y="0"/>
                </a:moveTo>
                <a:lnTo>
                  <a:pt x="4543924" y="0"/>
                </a:lnTo>
                <a:lnTo>
                  <a:pt x="4543924" y="4543924"/>
                </a:lnTo>
                <a:lnTo>
                  <a:pt x="0" y="45439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898525"/>
            <a:ext cx="4794096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9"/>
              </a:lnSpc>
              <a:spcBef>
                <a:spcPct val="0"/>
              </a:spcBef>
            </a:pPr>
            <a:r>
              <a:rPr lang="en-US" b="true" sz="2499" spc="-37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📌 Historias de usuario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494079" y="1939378"/>
            <a:ext cx="4794096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9"/>
              </a:lnSpc>
              <a:spcBef>
                <a:spcPct val="0"/>
              </a:spcBef>
            </a:pPr>
            <a:r>
              <a:rPr lang="en-US" b="true" sz="2499" spc="-37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📌 wireframes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683773" y="1739353"/>
            <a:ext cx="4794096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9"/>
              </a:lnSpc>
              <a:spcBef>
                <a:spcPct val="0"/>
              </a:spcBef>
            </a:pPr>
            <a:r>
              <a:rPr lang="en-US" b="true" sz="2499" spc="-37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📌 mockup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3E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666750"/>
            <a:ext cx="8324850" cy="6716121"/>
            <a:chOff x="0" y="0"/>
            <a:chExt cx="1253399" cy="10111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3399" cy="1011187"/>
            </a:xfrm>
            <a:custGeom>
              <a:avLst/>
              <a:gdLst/>
              <a:ahLst/>
              <a:cxnLst/>
              <a:rect r="r" b="b" t="t" l="l"/>
              <a:pathLst>
                <a:path h="1011187" w="1253399">
                  <a:moveTo>
                    <a:pt x="18600" y="0"/>
                  </a:moveTo>
                  <a:lnTo>
                    <a:pt x="1234799" y="0"/>
                  </a:lnTo>
                  <a:cubicBezTo>
                    <a:pt x="1239732" y="0"/>
                    <a:pt x="1244463" y="1960"/>
                    <a:pt x="1247951" y="5448"/>
                  </a:cubicBezTo>
                  <a:cubicBezTo>
                    <a:pt x="1251439" y="8936"/>
                    <a:pt x="1253399" y="13667"/>
                    <a:pt x="1253399" y="18600"/>
                  </a:cubicBezTo>
                  <a:lnTo>
                    <a:pt x="1253399" y="992587"/>
                  </a:lnTo>
                  <a:cubicBezTo>
                    <a:pt x="1253399" y="997520"/>
                    <a:pt x="1251439" y="1002251"/>
                    <a:pt x="1247951" y="1005739"/>
                  </a:cubicBezTo>
                  <a:cubicBezTo>
                    <a:pt x="1244463" y="1009227"/>
                    <a:pt x="1239732" y="1011187"/>
                    <a:pt x="1234799" y="1011187"/>
                  </a:cubicBezTo>
                  <a:lnTo>
                    <a:pt x="18600" y="1011187"/>
                  </a:lnTo>
                  <a:cubicBezTo>
                    <a:pt x="13667" y="1011187"/>
                    <a:pt x="8936" y="1009227"/>
                    <a:pt x="5448" y="1005739"/>
                  </a:cubicBezTo>
                  <a:cubicBezTo>
                    <a:pt x="1960" y="1002251"/>
                    <a:pt x="0" y="997520"/>
                    <a:pt x="0" y="992587"/>
                  </a:cubicBezTo>
                  <a:lnTo>
                    <a:pt x="0" y="18600"/>
                  </a:lnTo>
                  <a:cubicBezTo>
                    <a:pt x="0" y="13667"/>
                    <a:pt x="1960" y="8936"/>
                    <a:pt x="5448" y="5448"/>
                  </a:cubicBezTo>
                  <a:cubicBezTo>
                    <a:pt x="8936" y="1960"/>
                    <a:pt x="13667" y="0"/>
                    <a:pt x="18600" y="0"/>
                  </a:cubicBezTo>
                  <a:close/>
                </a:path>
              </a:pathLst>
            </a:custGeom>
            <a:blipFill>
              <a:blip r:embed="rId2"/>
              <a:stretch>
                <a:fillRect l="-109" t="0" r="-109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7858125" cy="10287000"/>
            <a:chOff x="0" y="0"/>
            <a:chExt cx="2069630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69630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69630">
                  <a:moveTo>
                    <a:pt x="0" y="0"/>
                  </a:moveTo>
                  <a:lnTo>
                    <a:pt x="2069630" y="0"/>
                  </a:lnTo>
                  <a:lnTo>
                    <a:pt x="206963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7F5F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06963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296400" y="7829550"/>
            <a:ext cx="8324850" cy="907161"/>
            <a:chOff x="0" y="0"/>
            <a:chExt cx="11099800" cy="120954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11099800" cy="609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b="true" sz="2800" spc="-42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Planificació de l'arquitectura del programari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798703"/>
              <a:ext cx="11099800" cy="4108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  <a:spcBef>
                  <a:spcPct val="0"/>
                </a:spcBef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Establiment de la base de dades i interfície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66750" y="733425"/>
            <a:ext cx="5753100" cy="3378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</a:pPr>
            <a:r>
              <a:rPr lang="en-US" sz="8000" spc="-24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Fase 2 – Disseny del Sistema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08153" y="7606302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C3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25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55936" y="824405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007F5F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3117037">
            <a:off x="16344236" y="8189204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1"/>
                </a:lnTo>
                <a:lnTo>
                  <a:pt x="0" y="1859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1028700" y="889000"/>
            <a:ext cx="4794096" cy="4311650"/>
            <a:chOff x="0" y="0"/>
            <a:chExt cx="6392128" cy="574886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9525"/>
              <a:ext cx="6392128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📌 C</a:t>
              </a: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ontext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079500"/>
              <a:ext cx="6392128" cy="4669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spc="-3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La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fase de disseny transforma els requisits (SRS) en una solució tècnic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 cl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ara, d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ef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inint: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co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m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funciona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rà internament 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l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sistema,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om es gestionaran les dades,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com interactuarà l’usu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ari,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 c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o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m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s'organitzaran el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 co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m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pone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n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ts.</a:t>
              </a:r>
            </a:p>
            <a:p>
              <a:pPr algn="l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És l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fa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 on passem de: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👉 “Què ha de fer el sistema” (anàlisi)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👉 “Com ho farem realitat” (disseny).</a:t>
              </a:r>
            </a:p>
            <a:p>
              <a:pPr algn="l" marL="0" indent="0" lvl="0">
                <a:lnSpc>
                  <a:spcPts val="28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601223" y="5301155"/>
            <a:ext cx="7362584" cy="4311650"/>
            <a:chOff x="0" y="0"/>
            <a:chExt cx="9816779" cy="574886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9525"/>
              <a:ext cx="9816779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📌</a:t>
              </a: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 Objectiu de la fase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079500"/>
              <a:ext cx="9816779" cy="4669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spc="-3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Converti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el SRS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a un pla tècnic complet i estructurat, que inclo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u: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Arqu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ec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tura g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neral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ss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eny de mòduls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componen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Model de dades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Interfícies d’usuari (UI/UX)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Estratè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gies d’integració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equisits tècnics i patrons d’arquitectura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El resultat ha de facilitar la implementació i garantir mantenibilitat, escalabilitat i coherència.</a:t>
              </a:r>
            </a:p>
            <a:p>
              <a:pPr algn="l" marL="0" indent="0" lvl="0">
                <a:lnSpc>
                  <a:spcPts val="28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285766" y="1155481"/>
            <a:ext cx="6280259" cy="4311650"/>
            <a:chOff x="0" y="0"/>
            <a:chExt cx="8373679" cy="5748867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9525"/>
              <a:ext cx="8373679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📌 Què es fa en aquest</a:t>
              </a: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a fase 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079500"/>
              <a:ext cx="8373679" cy="4669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Revisió del SRS (requisits funcionals i no funcionals)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Definició de l’arquitectura del sistema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Modelatge de dades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Disseny de components i mòduls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Disseny de la interfície d’usuari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Disseny de cas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os d’ús i fluxos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Disseny d’integracions amb altres sistemes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Va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lidació del disseny amb l’equip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Preparació de la documentació tècnica</a:t>
              </a:r>
            </a:p>
            <a:p>
              <a:pPr algn="l" marL="0" indent="0" lvl="0">
                <a:lnSpc>
                  <a:spcPts val="28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943746" y="1155481"/>
            <a:ext cx="3598030" cy="3254375"/>
            <a:chOff x="0" y="0"/>
            <a:chExt cx="4797373" cy="4339167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9525"/>
              <a:ext cx="4797373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📌 Rol</a:t>
              </a: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 implicats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079500"/>
              <a:ext cx="4797373" cy="3259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Arquit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ecte de programari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Analista de sistemes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UX/UI designer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Cap de projecte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Equip tècnic (per revisió i viabilitat)</a:t>
              </a:r>
            </a:p>
            <a:p>
              <a:pPr algn="l" marL="0" indent="0" lvl="0">
                <a:lnSpc>
                  <a:spcPts val="28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411777" y="5754688"/>
            <a:ext cx="4308497" cy="3654425"/>
            <a:chOff x="0" y="0"/>
            <a:chExt cx="5744662" cy="4872567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9525"/>
              <a:ext cx="5744662" cy="1057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📌 Docum</a:t>
              </a: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entació que REP la fase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612900"/>
              <a:ext cx="5744662" cy="3259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SRS (Software Requ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reme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nts Specification)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Requisits tè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cnics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del clien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Restriccions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l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ga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l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 o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tecnol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òg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ques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Proc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ssos defi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nits durant l’anàlisi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Informació de sistemes externs</a:t>
              </a:r>
            </a:p>
            <a:p>
              <a:pPr algn="l" marL="0" indent="0" lvl="0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3E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26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8468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007F5F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3117037">
            <a:off x="15848658" y="594121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918998" y="2332589"/>
            <a:ext cx="13249275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8766328" y="5651500"/>
            <a:ext cx="6105766" cy="3606800"/>
            <a:chOff x="0" y="0"/>
            <a:chExt cx="8141021" cy="480906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9525"/>
              <a:ext cx="8141021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📌 Bo</a:t>
              </a: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nes pràctiques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079500"/>
              <a:ext cx="8141021" cy="37295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✅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Revi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sió contínua del SRS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✅ Dissenys clars, modulars i coherents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✅ Diagrames simples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 en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tenedors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✅ Documenta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ció actu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alitzada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✅ Validació amb usu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ris o stakeholders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✅ Pe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n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ar a ll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arg termini (mantenibilitat, escalabilitat)</a:t>
              </a:r>
            </a:p>
            <a:p>
              <a:pPr algn="l" marL="0" indent="0" lvl="0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366456" y="889000"/>
            <a:ext cx="6175320" cy="4664075"/>
            <a:chOff x="0" y="0"/>
            <a:chExt cx="8233760" cy="6218767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9525"/>
              <a:ext cx="8233760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📌 Documentació que GENERA la fase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079500"/>
              <a:ext cx="8233760" cy="5139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2800"/>
                </a:lnSpc>
                <a:buAutoNum type="arabicPeriod" startAt="1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📄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isseny fu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nc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o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nal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 tècni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comp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let,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n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cl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o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ent:</a:t>
              </a:r>
            </a:p>
            <a:p>
              <a:pPr algn="l" marL="431801" indent="-215900" lvl="1">
                <a:lnSpc>
                  <a:spcPts val="2800"/>
                </a:lnSpc>
                <a:buAutoNum type="arabicPeriod" startAt="1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agrama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d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’a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quit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ctur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</a:t>
              </a:r>
            </a:p>
            <a:p>
              <a:pPr algn="l" marL="431801" indent="-215900" lvl="1">
                <a:lnSpc>
                  <a:spcPts val="2800"/>
                </a:lnSpc>
                <a:buAutoNum type="arabicPeriod" startAt="1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Mo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l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de dades (ER, UML, taules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)</a:t>
              </a:r>
            </a:p>
            <a:p>
              <a:pPr algn="l" marL="431801" indent="-215900" lvl="1">
                <a:lnSpc>
                  <a:spcPts val="2800"/>
                </a:lnSpc>
                <a:buAutoNum type="arabicPeriod" startAt="1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iagrames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UML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(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classes, seqüè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nci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a, comp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on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ent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s)</a:t>
              </a:r>
            </a:p>
            <a:p>
              <a:pPr algn="l" marL="431801" indent="-215900" lvl="1">
                <a:lnSpc>
                  <a:spcPts val="2800"/>
                </a:lnSpc>
                <a:buAutoNum type="arabicPeriod" startAt="1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Prototi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ps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d’i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n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ter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í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cie</a:t>
              </a:r>
            </a:p>
            <a:p>
              <a:pPr algn="l" marL="431801" indent="-215900" lvl="1">
                <a:lnSpc>
                  <a:spcPts val="2800"/>
                </a:lnSpc>
                <a:buAutoNum type="arabicPeriod" startAt="1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Es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quem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 d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 naveg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ació</a:t>
              </a:r>
            </a:p>
            <a:p>
              <a:pPr algn="l" marL="431801" indent="-215900" lvl="1">
                <a:lnSpc>
                  <a:spcPts val="2800"/>
                </a:lnSpc>
                <a:buAutoNum type="arabicPeriod" startAt="1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Disseny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de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comp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o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n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nt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i API</a:t>
              </a:r>
            </a:p>
            <a:p>
              <a:pPr algn="l" marL="431801" indent="-215900" lvl="1">
                <a:lnSpc>
                  <a:spcPts val="2800"/>
                </a:lnSpc>
                <a:buAutoNum type="arabicPeriod" startAt="1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Document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decisions tècniques</a:t>
              </a:r>
            </a:p>
            <a:p>
              <a:pPr algn="l" marL="431801" indent="-215900" lvl="1">
                <a:lnSpc>
                  <a:spcPts val="2800"/>
                </a:lnSpc>
                <a:buAutoNum type="arabicPeriod" startAt="1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Aquest conjunt sovint s’anomena DS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 — Design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pecification Document.</a:t>
              </a:r>
            </a:p>
            <a:p>
              <a:pPr algn="l" marL="0" indent="0" lvl="0">
                <a:lnSpc>
                  <a:spcPts val="28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18998" y="910189"/>
            <a:ext cx="5255501" cy="3606800"/>
            <a:chOff x="0" y="0"/>
            <a:chExt cx="7007334" cy="4809067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9525"/>
              <a:ext cx="7007334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📌  Dades que es recul</a:t>
              </a: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len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079500"/>
              <a:ext cx="7007334" cy="37295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ntitats i atributs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Regles de negoci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qu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 afecten dades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Volum est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mat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d’informació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Relacions ent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re entitats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Restri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ccions d’integritat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Fonts externes de dades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Necessitats de seguretat i d’accés</a:t>
              </a:r>
            </a:p>
            <a:p>
              <a:pPr algn="l" marL="0" indent="0" lvl="0">
                <a:lnSpc>
                  <a:spcPts val="28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011917" y="684680"/>
            <a:ext cx="5807294" cy="4311650"/>
            <a:chOff x="0" y="0"/>
            <a:chExt cx="7743059" cy="5748867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9525"/>
              <a:ext cx="7743059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📌 Process</a:t>
              </a: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os interns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079500"/>
              <a:ext cx="7743059" cy="4669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Metodol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og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 i tècniques utilitzades: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Modelatge UML (diagrames de classes, seqüència, casos d’ús)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Protot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ipatge d’int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erfícies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Revisió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de patrons d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’arq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u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ite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ctur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Aval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uació de riscos tècnics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Workshop intern entre anali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sta + 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quitecte + UX/UI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Validació amb stakeholders tècnics</a:t>
              </a:r>
            </a:p>
            <a:p>
              <a:pPr algn="l" marL="0" indent="0" lvl="0">
                <a:lnSpc>
                  <a:spcPts val="28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239130" y="5553075"/>
            <a:ext cx="5602342" cy="3606800"/>
            <a:chOff x="0" y="0"/>
            <a:chExt cx="7469790" cy="4809067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9525"/>
              <a:ext cx="7469790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📌 </a:t>
              </a: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Errors habituals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1079500"/>
              <a:ext cx="7469790" cy="37295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❌ Saltar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m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ssa ràpid a codificar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❌ No validar la viabilitat tècnica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❌ No tenir en compte els requisits no funcionals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❌ Disseny massa teòric o massa vague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❌ No considerar escalabilitat o manteniment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❌ Contradiccions entre diagrames</a:t>
              </a:r>
            </a:p>
            <a:p>
              <a:pPr algn="l" marL="0" indent="0" lvl="0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C3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27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55936" y="824405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007F5F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3117037">
            <a:off x="16344236" y="8189204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1"/>
                </a:lnTo>
                <a:lnTo>
                  <a:pt x="0" y="1859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1428750"/>
            <a:ext cx="4746254" cy="3515183"/>
          </a:xfrm>
          <a:custGeom>
            <a:avLst/>
            <a:gdLst/>
            <a:ahLst/>
            <a:cxnLst/>
            <a:rect r="r" b="b" t="t" l="l"/>
            <a:pathLst>
              <a:path h="3515183" w="4746254">
                <a:moveTo>
                  <a:pt x="0" y="0"/>
                </a:moveTo>
                <a:lnTo>
                  <a:pt x="4746254" y="0"/>
                </a:lnTo>
                <a:lnTo>
                  <a:pt x="4746254" y="3515183"/>
                </a:lnTo>
                <a:lnTo>
                  <a:pt x="0" y="35151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67" t="0" r="-9095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750133" y="889000"/>
            <a:ext cx="7060303" cy="4716657"/>
          </a:xfrm>
          <a:custGeom>
            <a:avLst/>
            <a:gdLst/>
            <a:ahLst/>
            <a:cxnLst/>
            <a:rect r="r" b="b" t="t" l="l"/>
            <a:pathLst>
              <a:path h="4716657" w="7060303">
                <a:moveTo>
                  <a:pt x="0" y="0"/>
                </a:moveTo>
                <a:lnTo>
                  <a:pt x="7060303" y="0"/>
                </a:lnTo>
                <a:lnTo>
                  <a:pt x="7060303" y="4716657"/>
                </a:lnTo>
                <a:lnTo>
                  <a:pt x="0" y="47166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5" t="0" r="-135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718665" y="5036561"/>
            <a:ext cx="7116464" cy="4741344"/>
          </a:xfrm>
          <a:custGeom>
            <a:avLst/>
            <a:gdLst/>
            <a:ahLst/>
            <a:cxnLst/>
            <a:rect r="r" b="b" t="t" l="l"/>
            <a:pathLst>
              <a:path h="4741344" w="7116464">
                <a:moveTo>
                  <a:pt x="0" y="0"/>
                </a:moveTo>
                <a:lnTo>
                  <a:pt x="7116464" y="0"/>
                </a:lnTo>
                <a:lnTo>
                  <a:pt x="7116464" y="4741344"/>
                </a:lnTo>
                <a:lnTo>
                  <a:pt x="0" y="47413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898525"/>
            <a:ext cx="6228758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spc="-37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📌 Disseny d’arquitectura (alt nivell)</a:t>
            </a:r>
          </a:p>
          <a:p>
            <a:pPr algn="l" marL="0" indent="0" lvl="0">
              <a:lnSpc>
                <a:spcPts val="299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3162828" y="5989105"/>
            <a:ext cx="5125172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9"/>
              </a:lnSpc>
              <a:spcBef>
                <a:spcPct val="0"/>
              </a:spcBef>
            </a:pPr>
            <a:r>
              <a:rPr lang="en-US" b="true" sz="2499" spc="-37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📌 D</a:t>
            </a:r>
            <a:r>
              <a:rPr lang="en-US" b="true" sz="2499" spc="-37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iagrama ER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C3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28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55936" y="824405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007F5F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3117037">
            <a:off x="16344236" y="8189204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1"/>
                </a:lnTo>
                <a:lnTo>
                  <a:pt x="0" y="1859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1641475"/>
            <a:ext cx="7626523" cy="5648375"/>
          </a:xfrm>
          <a:custGeom>
            <a:avLst/>
            <a:gdLst/>
            <a:ahLst/>
            <a:cxnLst/>
            <a:rect r="r" b="b" t="t" l="l"/>
            <a:pathLst>
              <a:path h="5648375" w="7626523">
                <a:moveTo>
                  <a:pt x="0" y="0"/>
                </a:moveTo>
                <a:lnTo>
                  <a:pt x="7626523" y="0"/>
                </a:lnTo>
                <a:lnTo>
                  <a:pt x="7626523" y="5648375"/>
                </a:lnTo>
                <a:lnTo>
                  <a:pt x="0" y="56483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67" t="0" r="-9095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925805" y="2230798"/>
            <a:ext cx="8743570" cy="5825403"/>
          </a:xfrm>
          <a:custGeom>
            <a:avLst/>
            <a:gdLst/>
            <a:ahLst/>
            <a:cxnLst/>
            <a:rect r="r" b="b" t="t" l="l"/>
            <a:pathLst>
              <a:path h="5825403" w="8743570">
                <a:moveTo>
                  <a:pt x="0" y="0"/>
                </a:moveTo>
                <a:lnTo>
                  <a:pt x="8743569" y="0"/>
                </a:lnTo>
                <a:lnTo>
                  <a:pt x="8743569" y="5825404"/>
                </a:lnTo>
                <a:lnTo>
                  <a:pt x="0" y="58254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898525"/>
            <a:ext cx="6228758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spc="-37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📌 Disseny d’arquitectura (alt nivell)</a:t>
            </a:r>
          </a:p>
          <a:p>
            <a:pPr algn="l" marL="0" indent="0" lvl="0">
              <a:lnSpc>
                <a:spcPts val="299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735003" y="1250950"/>
            <a:ext cx="5125172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9"/>
              </a:lnSpc>
              <a:spcBef>
                <a:spcPct val="0"/>
              </a:spcBef>
            </a:pPr>
            <a:r>
              <a:rPr lang="en-US" b="true" sz="2499" spc="-37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📌 Cr</a:t>
            </a:r>
            <a:r>
              <a:rPr lang="en-US" b="true" sz="2499" spc="-37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eació de diagrames UML</a:t>
            </a:r>
          </a:p>
          <a:p>
            <a:pPr algn="l" marL="0" indent="0" lvl="0">
              <a:lnSpc>
                <a:spcPts val="29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C3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29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55936" y="824405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007F5F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3117037">
            <a:off x="16344236" y="8189204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1"/>
                </a:lnTo>
                <a:lnTo>
                  <a:pt x="0" y="1859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979066" y="1379969"/>
            <a:ext cx="7878331" cy="7878331"/>
          </a:xfrm>
          <a:custGeom>
            <a:avLst/>
            <a:gdLst/>
            <a:ahLst/>
            <a:cxnLst/>
            <a:rect r="r" b="b" t="t" l="l"/>
            <a:pathLst>
              <a:path h="7878331" w="7878331">
                <a:moveTo>
                  <a:pt x="0" y="0"/>
                </a:moveTo>
                <a:lnTo>
                  <a:pt x="7878330" y="0"/>
                </a:lnTo>
                <a:lnTo>
                  <a:pt x="7878330" y="7878331"/>
                </a:lnTo>
                <a:lnTo>
                  <a:pt x="0" y="78783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898525"/>
            <a:ext cx="6228758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spc="-37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📌 Diagrama de clases</a:t>
            </a:r>
          </a:p>
          <a:p>
            <a:pPr algn="l" marL="0" indent="0" lvl="0">
              <a:lnSpc>
                <a:spcPts val="29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4E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91600" y="666750"/>
            <a:ext cx="9296400" cy="9620250"/>
            <a:chOff x="0" y="0"/>
            <a:chExt cx="957635" cy="9909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7635" cy="990995"/>
            </a:xfrm>
            <a:custGeom>
              <a:avLst/>
              <a:gdLst/>
              <a:ahLst/>
              <a:cxnLst/>
              <a:rect r="r" b="b" t="t" l="l"/>
              <a:pathLst>
                <a:path h="990995" w="957635">
                  <a:moveTo>
                    <a:pt x="0" y="0"/>
                  </a:moveTo>
                  <a:lnTo>
                    <a:pt x="957635" y="0"/>
                  </a:lnTo>
                  <a:lnTo>
                    <a:pt x="957635" y="990995"/>
                  </a:lnTo>
                  <a:lnTo>
                    <a:pt x="0" y="990995"/>
                  </a:lnTo>
                  <a:close/>
                </a:path>
              </a:pathLst>
            </a:custGeom>
            <a:blipFill>
              <a:blip r:embed="rId2"/>
              <a:stretch>
                <a:fillRect l="0" t="-69" r="0" b="-69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666750" y="723900"/>
            <a:ext cx="6886575" cy="2034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</a:pPr>
            <a:r>
              <a:rPr lang="en-US" sz="7200">
                <a:solidFill>
                  <a:srgbClr val="FFFFFF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Importància del SDLC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666750" y="9625012"/>
            <a:ext cx="5753100" cy="0"/>
          </a:xfrm>
          <a:prstGeom prst="line">
            <a:avLst/>
          </a:prstGeom>
          <a:ln cap="flat" w="9525">
            <a:solidFill>
              <a:srgbClr val="FFD7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666750" y="6873240"/>
            <a:ext cx="6886575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</a:pPr>
            <a:r>
              <a:rPr lang="en-US" sz="2100">
                <a:solidFill>
                  <a:srgbClr val="E6E6FA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Crear programari implica un </a:t>
            </a:r>
            <a:r>
              <a:rPr lang="en-US" b="true" sz="2100">
                <a:solidFill>
                  <a:srgbClr val="E6E6FA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procés estructurat</a:t>
            </a:r>
            <a:r>
              <a:rPr lang="en-US" sz="2100">
                <a:solidFill>
                  <a:srgbClr val="E6E6FA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que va més enllà de la mera codificació. Cada fase és essencial per assegurar el </a:t>
            </a:r>
            <a:r>
              <a:rPr lang="en-US" b="true" sz="2100">
                <a:solidFill>
                  <a:srgbClr val="E6E6FA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èxit</a:t>
            </a:r>
            <a:r>
              <a:rPr lang="en-US" sz="2100">
                <a:solidFill>
                  <a:srgbClr val="E6E6FA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del projecte. Comprendre el SDLC ajuda a evitar errors i a millorar la qualitat del producte final.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7F5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666750"/>
            <a:ext cx="8324850" cy="6716121"/>
            <a:chOff x="0" y="0"/>
            <a:chExt cx="1253399" cy="10111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3399" cy="1011187"/>
            </a:xfrm>
            <a:custGeom>
              <a:avLst/>
              <a:gdLst/>
              <a:ahLst/>
              <a:cxnLst/>
              <a:rect r="r" b="b" t="t" l="l"/>
              <a:pathLst>
                <a:path h="1011187" w="1253399">
                  <a:moveTo>
                    <a:pt x="18600" y="0"/>
                  </a:moveTo>
                  <a:lnTo>
                    <a:pt x="1234799" y="0"/>
                  </a:lnTo>
                  <a:cubicBezTo>
                    <a:pt x="1239732" y="0"/>
                    <a:pt x="1244463" y="1960"/>
                    <a:pt x="1247951" y="5448"/>
                  </a:cubicBezTo>
                  <a:cubicBezTo>
                    <a:pt x="1251439" y="8936"/>
                    <a:pt x="1253399" y="13667"/>
                    <a:pt x="1253399" y="18600"/>
                  </a:cubicBezTo>
                  <a:lnTo>
                    <a:pt x="1253399" y="992587"/>
                  </a:lnTo>
                  <a:cubicBezTo>
                    <a:pt x="1253399" y="997520"/>
                    <a:pt x="1251439" y="1002251"/>
                    <a:pt x="1247951" y="1005739"/>
                  </a:cubicBezTo>
                  <a:cubicBezTo>
                    <a:pt x="1244463" y="1009227"/>
                    <a:pt x="1239732" y="1011187"/>
                    <a:pt x="1234799" y="1011187"/>
                  </a:cubicBezTo>
                  <a:lnTo>
                    <a:pt x="18600" y="1011187"/>
                  </a:lnTo>
                  <a:cubicBezTo>
                    <a:pt x="13667" y="1011187"/>
                    <a:pt x="8936" y="1009227"/>
                    <a:pt x="5448" y="1005739"/>
                  </a:cubicBezTo>
                  <a:cubicBezTo>
                    <a:pt x="1960" y="1002251"/>
                    <a:pt x="0" y="997520"/>
                    <a:pt x="0" y="992587"/>
                  </a:cubicBezTo>
                  <a:lnTo>
                    <a:pt x="0" y="18600"/>
                  </a:lnTo>
                  <a:cubicBezTo>
                    <a:pt x="0" y="13667"/>
                    <a:pt x="1960" y="8936"/>
                    <a:pt x="5448" y="5448"/>
                  </a:cubicBezTo>
                  <a:cubicBezTo>
                    <a:pt x="8936" y="1960"/>
                    <a:pt x="13667" y="0"/>
                    <a:pt x="18600" y="0"/>
                  </a:cubicBezTo>
                  <a:close/>
                </a:path>
              </a:pathLst>
            </a:custGeom>
            <a:blipFill>
              <a:blip r:embed="rId2"/>
              <a:stretch>
                <a:fillRect l="-109" t="0" r="-109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7858125" cy="10287000"/>
            <a:chOff x="0" y="0"/>
            <a:chExt cx="2069630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69630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69630">
                  <a:moveTo>
                    <a:pt x="0" y="0"/>
                  </a:moveTo>
                  <a:lnTo>
                    <a:pt x="2069630" y="0"/>
                  </a:lnTo>
                  <a:lnTo>
                    <a:pt x="206963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23E8A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06963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296400" y="7829550"/>
            <a:ext cx="8324850" cy="907161"/>
            <a:chOff x="0" y="0"/>
            <a:chExt cx="11099800" cy="120954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11099800" cy="609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b="true" sz="2800" spc="-42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Importància de la documentació tècnica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798703"/>
              <a:ext cx="11099800" cy="4108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  <a:spcBef>
                  <a:spcPct val="0"/>
                </a:spcBef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Ajuda a mantenir la coherència i qualitat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66750" y="733425"/>
            <a:ext cx="5753100" cy="3378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</a:pPr>
            <a:r>
              <a:rPr lang="en-US" sz="8000" spc="-24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Fase 3 – Documentació del Projecte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08153" y="7606302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C3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31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55936" y="824405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007F5F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3117037">
            <a:off x="16344236" y="8189204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1"/>
                </a:lnTo>
                <a:lnTo>
                  <a:pt x="0" y="1859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1229623" y="1028700"/>
            <a:ext cx="7362584" cy="4311650"/>
            <a:chOff x="0" y="0"/>
            <a:chExt cx="9816779" cy="574886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9525"/>
              <a:ext cx="9816779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📌</a:t>
              </a: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 Objectiu de la fase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079500"/>
              <a:ext cx="9816779" cy="4669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🎯 Crear, organitza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mantenir tots els documents necessaris per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què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el pr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oj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ct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 s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igu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 comp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ensible, mantenible i ve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ificable.</a:t>
              </a:r>
            </a:p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La documentació garanteix que: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El projecte és entendible per qualsevol membre de l’equip.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Es pot mantenir i actualitzar amb facilitat.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Es pot validar amb el client.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Es pot avaluar objectivament.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Es pot desplegar i utilitzar correctament.</a:t>
              </a:r>
            </a:p>
            <a:p>
              <a:pPr algn="l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💬 En un entorn professional, res és vàlid si no està documentat.</a:t>
              </a:r>
            </a:p>
            <a:p>
              <a:pPr algn="l" marL="0" indent="0" lvl="0">
                <a:lnSpc>
                  <a:spcPts val="28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29623" y="5511949"/>
            <a:ext cx="6280259" cy="3606800"/>
            <a:chOff x="0" y="0"/>
            <a:chExt cx="8373679" cy="480906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9525"/>
              <a:ext cx="8373679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📌 Què es fa en aquest</a:t>
              </a: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a fase 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079500"/>
              <a:ext cx="8373679" cy="37295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Revisar tot el material generat en fases anteriors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Id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entificar quina documentació és necessària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Generar documents tècnics i funcionals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structurar-los i organitzar-los en un repositori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Va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lidar la documentació amb el client i l’equip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Actualitza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 i versionar documents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Preparar documentació final del projecte</a:t>
              </a:r>
            </a:p>
            <a:p>
              <a:pPr algn="l" marL="0" indent="0" lvl="0">
                <a:lnSpc>
                  <a:spcPts val="28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592207" y="1140044"/>
            <a:ext cx="5584485" cy="3254375"/>
            <a:chOff x="0" y="0"/>
            <a:chExt cx="7445980" cy="4339167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9525"/>
              <a:ext cx="7445980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📌 Rol</a:t>
              </a: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 implicats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079500"/>
              <a:ext cx="7445980" cy="3259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Analista de sistemes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esenvolupadors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Cap de projecte / Product Owner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QA / Tester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Equip de DevOps (per documentació de desplegament)</a:t>
              </a:r>
            </a:p>
            <a:p>
              <a:pPr algn="l" marL="0" indent="0" lvl="0">
                <a:lnSpc>
                  <a:spcPts val="28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501939" y="1028700"/>
            <a:ext cx="4308497" cy="3654425"/>
            <a:chOff x="0" y="0"/>
            <a:chExt cx="5744662" cy="4872567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9525"/>
              <a:ext cx="5744662" cy="1057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📌 Docum</a:t>
              </a: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entació que REP la fase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612900"/>
              <a:ext cx="5744662" cy="3259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Requisits del projecte (SRS)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isseny tècnic i funcional (DSD)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Diagram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es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UML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ER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ons tècniques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p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èvi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ultat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 de proves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Informes de canvis i millores</a:t>
              </a:r>
            </a:p>
            <a:p>
              <a:pPr algn="l" marL="0" indent="0" lvl="0">
                <a:lnSpc>
                  <a:spcPts val="28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614632" y="4983312"/>
            <a:ext cx="6298117" cy="4664075"/>
            <a:chOff x="0" y="0"/>
            <a:chExt cx="8397489" cy="6218767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9525"/>
              <a:ext cx="8397489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📌 Docum</a:t>
              </a: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entació que Generala fase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079500"/>
              <a:ext cx="8397489" cy="5139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📄 Doc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umentació final del projecte, que pot incloure: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Manual tècnic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Manual d’usuari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Guia d’instal·lació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desple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gam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ent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Document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proves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(t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es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 pla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n + test cases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+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resultats)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Document d’arquitectura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ocument de manteniment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Històric de versions (release notes)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Documentació API (si n’hi ha)</a:t>
              </a:r>
            </a:p>
            <a:p>
              <a:pPr algn="l" marL="0" indent="0" lvl="0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C3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666750"/>
            <a:ext cx="8324850" cy="6716121"/>
            <a:chOff x="0" y="0"/>
            <a:chExt cx="1253399" cy="10111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3399" cy="1011187"/>
            </a:xfrm>
            <a:custGeom>
              <a:avLst/>
              <a:gdLst/>
              <a:ahLst/>
              <a:cxnLst/>
              <a:rect r="r" b="b" t="t" l="l"/>
              <a:pathLst>
                <a:path h="1011187" w="1253399">
                  <a:moveTo>
                    <a:pt x="18600" y="0"/>
                  </a:moveTo>
                  <a:lnTo>
                    <a:pt x="1234799" y="0"/>
                  </a:lnTo>
                  <a:cubicBezTo>
                    <a:pt x="1239732" y="0"/>
                    <a:pt x="1244463" y="1960"/>
                    <a:pt x="1247951" y="5448"/>
                  </a:cubicBezTo>
                  <a:cubicBezTo>
                    <a:pt x="1251439" y="8936"/>
                    <a:pt x="1253399" y="13667"/>
                    <a:pt x="1253399" y="18600"/>
                  </a:cubicBezTo>
                  <a:lnTo>
                    <a:pt x="1253399" y="992587"/>
                  </a:lnTo>
                  <a:cubicBezTo>
                    <a:pt x="1253399" y="997520"/>
                    <a:pt x="1251439" y="1002251"/>
                    <a:pt x="1247951" y="1005739"/>
                  </a:cubicBezTo>
                  <a:cubicBezTo>
                    <a:pt x="1244463" y="1009227"/>
                    <a:pt x="1239732" y="1011187"/>
                    <a:pt x="1234799" y="1011187"/>
                  </a:cubicBezTo>
                  <a:lnTo>
                    <a:pt x="18600" y="1011187"/>
                  </a:lnTo>
                  <a:cubicBezTo>
                    <a:pt x="13667" y="1011187"/>
                    <a:pt x="8936" y="1009227"/>
                    <a:pt x="5448" y="1005739"/>
                  </a:cubicBezTo>
                  <a:cubicBezTo>
                    <a:pt x="1960" y="1002251"/>
                    <a:pt x="0" y="997520"/>
                    <a:pt x="0" y="992587"/>
                  </a:cubicBezTo>
                  <a:lnTo>
                    <a:pt x="0" y="18600"/>
                  </a:lnTo>
                  <a:cubicBezTo>
                    <a:pt x="0" y="13667"/>
                    <a:pt x="1960" y="8936"/>
                    <a:pt x="5448" y="5448"/>
                  </a:cubicBezTo>
                  <a:cubicBezTo>
                    <a:pt x="8936" y="1960"/>
                    <a:pt x="13667" y="0"/>
                    <a:pt x="18600" y="0"/>
                  </a:cubicBezTo>
                  <a:close/>
                </a:path>
              </a:pathLst>
            </a:custGeom>
            <a:blipFill>
              <a:blip r:embed="rId2"/>
              <a:stretch>
                <a:fillRect l="-109" t="0" r="-109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7858125" cy="10287000"/>
            <a:chOff x="0" y="0"/>
            <a:chExt cx="2069630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69630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69630">
                  <a:moveTo>
                    <a:pt x="0" y="0"/>
                  </a:moveTo>
                  <a:lnTo>
                    <a:pt x="2069630" y="0"/>
                  </a:lnTo>
                  <a:lnTo>
                    <a:pt x="206963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7F5F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06963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296400" y="7829550"/>
            <a:ext cx="8324850" cy="907161"/>
            <a:chOff x="0" y="0"/>
            <a:chExt cx="11099800" cy="120954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11099800" cy="609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b="true" sz="2800" spc="-42">
                  <a:solidFill>
                    <a:srgbClr val="023E8A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Codificació segons el disseny establert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798703"/>
              <a:ext cx="11099800" cy="4108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  <a:spcBef>
                  <a:spcPct val="0"/>
                </a:spcBef>
              </a:pPr>
              <a:r>
                <a:rPr lang="en-US" sz="2000" spc="-30" strike="noStrike" u="none">
                  <a:solidFill>
                    <a:srgbClr val="007F5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Transformar requisits en solucions funcionals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66750" y="733425"/>
            <a:ext cx="5753100" cy="3348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45"/>
              </a:lnSpc>
            </a:pPr>
            <a:r>
              <a:rPr lang="en-US" sz="7950" spc="-238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Fase 4 – Implementació del SDLC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08153" y="7606302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C3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33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007F5F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3117037">
            <a:off x="16344236" y="8189204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1"/>
                </a:lnTo>
                <a:lnTo>
                  <a:pt x="0" y="1859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1135117" y="666750"/>
            <a:ext cx="6576372" cy="5721350"/>
            <a:chOff x="0" y="0"/>
            <a:chExt cx="8768496" cy="762846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9525"/>
              <a:ext cx="8768496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📌</a:t>
              </a: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 Objectiu de la fase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079500"/>
              <a:ext cx="8768496" cy="65489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🎯 Conve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tir el disseny en codi real, funcional i de qualitat, utilitzant: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Estàndards de programació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Patrons de disseny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Bone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 pràctiques professionals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Eines i entorns de desenvolupament</a:t>
              </a:r>
            </a:p>
            <a:p>
              <a:pPr algn="l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En aquesta fase: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Es tradueix el disseny tècnic en codi font real.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Es creen funcionalitats, mòduls i components.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S’integra tota la lògica de negoci, dades i interfícies.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S’assegura la qualitat, seguretat i mantenibilitat del programari.</a:t>
              </a:r>
            </a:p>
            <a:p>
              <a:pPr algn="l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✨ És la primera fase 100% tècnica del cicle.</a:t>
              </a:r>
            </a:p>
            <a:p>
              <a:pPr algn="l" marL="0" indent="0" lvl="0">
                <a:lnSpc>
                  <a:spcPts val="28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35117" y="6657975"/>
            <a:ext cx="5584485" cy="2901950"/>
            <a:chOff x="0" y="0"/>
            <a:chExt cx="7445980" cy="386926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9525"/>
              <a:ext cx="7445980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📌 Rol</a:t>
              </a: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 implicats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079500"/>
              <a:ext cx="7445980" cy="27897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esenvolupadors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rquitecte de programari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QA/Tester (per preparar proves)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DevOps (per integració i build)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Analista (per aclarir requisits)</a:t>
              </a:r>
            </a:p>
            <a:p>
              <a:pPr algn="l" marL="0" indent="0" lvl="0">
                <a:lnSpc>
                  <a:spcPts val="28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53596" y="5651500"/>
            <a:ext cx="6300809" cy="3606800"/>
            <a:chOff x="0" y="0"/>
            <a:chExt cx="8401078" cy="4809067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9525"/>
              <a:ext cx="8401078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📌 8. Docum</a:t>
              </a: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entació que GENERA la fase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079500"/>
              <a:ext cx="8401078" cy="37295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📄 Output típic de la fase: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Codi font complet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Co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m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entaris i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doc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u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m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nta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ió in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n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Gu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ia d’instal·lació i dependències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Fitxers de configuració (YAML, JSON, .env)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Script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 de build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Registre de canvis (CHANGELOG)</a:t>
              </a:r>
            </a:p>
            <a:p>
              <a:pPr algn="l" marL="0" indent="0" lvl="0">
                <a:lnSpc>
                  <a:spcPts val="28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272343" y="666750"/>
            <a:ext cx="8644668" cy="4664075"/>
            <a:chOff x="0" y="0"/>
            <a:chExt cx="11526225" cy="6218767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9525"/>
              <a:ext cx="11526225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📌 Què es fa </a:t>
              </a: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en aquesta fase (pas a pas)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079500"/>
              <a:ext cx="11526225" cy="5139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Preparar l’entorn de desenvolupament (IDE, SDK, dependències)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Configurar el repositori i les branques de treball (Git)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Progr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amar mòduls, components i funcionalitats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Implementar la lòg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ica de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n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eg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oci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Implementar 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l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mo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el de dades i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l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es consultes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ntegrar parts del sistema (API, BD, interfície)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 build i executar versions preliminars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Revisar el codi (code review)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Aplicar b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ones pràctiques i refactorització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Preparar la versió per a proves (release interna)</a:t>
              </a:r>
            </a:p>
            <a:p>
              <a:pPr algn="l" marL="0" indent="0" lvl="0">
                <a:lnSpc>
                  <a:spcPts val="28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557241" y="6610350"/>
            <a:ext cx="4308497" cy="2949575"/>
            <a:chOff x="0" y="0"/>
            <a:chExt cx="5744662" cy="3932767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9525"/>
              <a:ext cx="5744662" cy="1057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📌 Docum</a:t>
              </a: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entació que REP la fase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612900"/>
              <a:ext cx="5744662" cy="23198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isseny funcional i tècnic (DSD)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Diagram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es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(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UML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,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ER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, arquitectura)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Esp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ecifi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ció de requisits (SRS)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Ma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nual d’ús d’eines i entorns</a:t>
              </a:r>
            </a:p>
            <a:p>
              <a:pPr algn="l" marL="0" indent="0" lvl="0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C3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34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007F5F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3117037">
            <a:off x="16344236" y="8189204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1"/>
                </a:lnTo>
                <a:lnTo>
                  <a:pt x="0" y="1859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05809" y="5143500"/>
            <a:ext cx="4717344" cy="4717344"/>
          </a:xfrm>
          <a:custGeom>
            <a:avLst/>
            <a:gdLst/>
            <a:ahLst/>
            <a:cxnLst/>
            <a:rect r="r" b="b" t="t" l="l"/>
            <a:pathLst>
              <a:path h="4717344" w="4717344">
                <a:moveTo>
                  <a:pt x="0" y="0"/>
                </a:moveTo>
                <a:lnTo>
                  <a:pt x="4717345" y="0"/>
                </a:lnTo>
                <a:lnTo>
                  <a:pt x="4717345" y="4717344"/>
                </a:lnTo>
                <a:lnTo>
                  <a:pt x="0" y="4717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098426" y="4778657"/>
            <a:ext cx="6140273" cy="4090957"/>
          </a:xfrm>
          <a:custGeom>
            <a:avLst/>
            <a:gdLst/>
            <a:ahLst/>
            <a:cxnLst/>
            <a:rect r="r" b="b" t="t" l="l"/>
            <a:pathLst>
              <a:path h="4090957" w="6140273">
                <a:moveTo>
                  <a:pt x="0" y="0"/>
                </a:moveTo>
                <a:lnTo>
                  <a:pt x="6140274" y="0"/>
                </a:lnTo>
                <a:lnTo>
                  <a:pt x="6140274" y="4090957"/>
                </a:lnTo>
                <a:lnTo>
                  <a:pt x="0" y="40909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700" y="1520825"/>
            <a:ext cx="7362584" cy="4016375"/>
            <a:chOff x="0" y="0"/>
            <a:chExt cx="9816779" cy="535516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9525"/>
              <a:ext cx="9816779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📌</a:t>
              </a: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 5. Temes específics de la fase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079500"/>
              <a:ext cx="9816779" cy="4275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🌿 Control de versions amb Git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Branques: main, develop, feature/*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Pull requests, code review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His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tòric de canvis (commits)</a:t>
              </a:r>
            </a:p>
            <a:p>
              <a:pPr algn="l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⚙️ Ge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stió de dependències i versions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Mave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n / Gradle / npm / Composer / pip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Versionat semàntic (1.0.0)</a:t>
              </a:r>
            </a:p>
            <a:p>
              <a:pPr algn="l">
                <a:lnSpc>
                  <a:spcPts val="2800"/>
                </a:lnSpc>
              </a:pPr>
            </a:p>
            <a:p>
              <a:pPr algn="l" marL="0" indent="0" lvl="0">
                <a:lnSpc>
                  <a:spcPts val="280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474947" y="869950"/>
            <a:ext cx="6195936" cy="427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🔒 Seguretat bàsica del codi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Validació d’entrada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Hash de contrasenyes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Evitar SQL Injection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Configuracions segures</a:t>
            </a:r>
          </a:p>
          <a:p>
            <a:pPr algn="l">
              <a:lnSpc>
                <a:spcPts val="2800"/>
              </a:lnSpc>
            </a:pP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🧰 Eines de desenvolupament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IDE: VS Code, IntelliJ, Eclipse…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Depurador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Linters i analitzadors de codi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Eines de compilació i build</a:t>
            </a:r>
          </a:p>
          <a:p>
            <a:pPr algn="l" marL="0" indent="0" lvl="0">
              <a:lnSpc>
                <a:spcPts val="2800"/>
              </a:lnSpc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11283429" y="3025775"/>
            <a:ext cx="5770267" cy="1539875"/>
            <a:chOff x="0" y="0"/>
            <a:chExt cx="7693689" cy="2053167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9525"/>
              <a:ext cx="7693689" cy="1057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Diagrama</a:t>
              </a: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 modular, mostrant la divisió del codi segons els mòduls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612900"/>
              <a:ext cx="7693689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3E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666750"/>
            <a:ext cx="8324850" cy="6716121"/>
            <a:chOff x="0" y="0"/>
            <a:chExt cx="1253399" cy="10111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3399" cy="1011187"/>
            </a:xfrm>
            <a:custGeom>
              <a:avLst/>
              <a:gdLst/>
              <a:ahLst/>
              <a:cxnLst/>
              <a:rect r="r" b="b" t="t" l="l"/>
              <a:pathLst>
                <a:path h="1011187" w="1253399">
                  <a:moveTo>
                    <a:pt x="18600" y="0"/>
                  </a:moveTo>
                  <a:lnTo>
                    <a:pt x="1234799" y="0"/>
                  </a:lnTo>
                  <a:cubicBezTo>
                    <a:pt x="1239732" y="0"/>
                    <a:pt x="1244463" y="1960"/>
                    <a:pt x="1247951" y="5448"/>
                  </a:cubicBezTo>
                  <a:cubicBezTo>
                    <a:pt x="1251439" y="8936"/>
                    <a:pt x="1253399" y="13667"/>
                    <a:pt x="1253399" y="18600"/>
                  </a:cubicBezTo>
                  <a:lnTo>
                    <a:pt x="1253399" y="992587"/>
                  </a:lnTo>
                  <a:cubicBezTo>
                    <a:pt x="1253399" y="997520"/>
                    <a:pt x="1251439" y="1002251"/>
                    <a:pt x="1247951" y="1005739"/>
                  </a:cubicBezTo>
                  <a:cubicBezTo>
                    <a:pt x="1244463" y="1009227"/>
                    <a:pt x="1239732" y="1011187"/>
                    <a:pt x="1234799" y="1011187"/>
                  </a:cubicBezTo>
                  <a:lnTo>
                    <a:pt x="18600" y="1011187"/>
                  </a:lnTo>
                  <a:cubicBezTo>
                    <a:pt x="13667" y="1011187"/>
                    <a:pt x="8936" y="1009227"/>
                    <a:pt x="5448" y="1005739"/>
                  </a:cubicBezTo>
                  <a:cubicBezTo>
                    <a:pt x="1960" y="1002251"/>
                    <a:pt x="0" y="997520"/>
                    <a:pt x="0" y="992587"/>
                  </a:cubicBezTo>
                  <a:lnTo>
                    <a:pt x="0" y="18600"/>
                  </a:lnTo>
                  <a:cubicBezTo>
                    <a:pt x="0" y="13667"/>
                    <a:pt x="1960" y="8936"/>
                    <a:pt x="5448" y="5448"/>
                  </a:cubicBezTo>
                  <a:cubicBezTo>
                    <a:pt x="8936" y="1960"/>
                    <a:pt x="13667" y="0"/>
                    <a:pt x="18600" y="0"/>
                  </a:cubicBezTo>
                  <a:close/>
                </a:path>
              </a:pathLst>
            </a:custGeom>
            <a:blipFill>
              <a:blip r:embed="rId2"/>
              <a:stretch>
                <a:fillRect l="-109" t="0" r="-109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7858125" cy="10287000"/>
            <a:chOff x="0" y="0"/>
            <a:chExt cx="2069630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69630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69630">
                  <a:moveTo>
                    <a:pt x="0" y="0"/>
                  </a:moveTo>
                  <a:lnTo>
                    <a:pt x="2069630" y="0"/>
                  </a:lnTo>
                  <a:lnTo>
                    <a:pt x="206963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7F5F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06963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296400" y="7829550"/>
            <a:ext cx="8324850" cy="907161"/>
            <a:chOff x="0" y="0"/>
            <a:chExt cx="11099800" cy="120954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11099800" cy="609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b="true" sz="2800" spc="-42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Importància de detectar i corregir errors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798703"/>
              <a:ext cx="11099800" cy="4108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  <a:spcBef>
                  <a:spcPct val="0"/>
                </a:spcBef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Verificar l'eficiència del programari desenvolupat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66750" y="733425"/>
            <a:ext cx="5753100" cy="4492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</a:pPr>
            <a:r>
              <a:rPr lang="en-US" sz="8000" spc="-24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Fase 5 – Proves i Depuració del SDLC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08153" y="7606302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3E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36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8468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007F5F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3117037">
            <a:off x="15848658" y="594121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918998" y="2332589"/>
            <a:ext cx="13249275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918998" y="5466023"/>
            <a:ext cx="6105766" cy="2901950"/>
            <a:chOff x="0" y="0"/>
            <a:chExt cx="8141021" cy="386926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9525"/>
              <a:ext cx="8141021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📌 7. Docum</a:t>
              </a: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entació que REP la fase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079500"/>
              <a:ext cx="8141021" cy="27897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SRS (Especificació de requisits)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Disseny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tècn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ic (DSD)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Resul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tats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d’implementa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ció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H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istorial de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ca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nvi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versions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Documentació de l’API o mòduls</a:t>
              </a:r>
            </a:p>
            <a:p>
              <a:pPr algn="l" marL="0" indent="0" lvl="0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249592" y="5466023"/>
            <a:ext cx="6175320" cy="3254375"/>
            <a:chOff x="0" y="0"/>
            <a:chExt cx="8233760" cy="4339167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9525"/>
              <a:ext cx="8233760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📌 8. Documentació que GENERA la fase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079500"/>
              <a:ext cx="8233760" cy="3259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2800"/>
                </a:lnSpc>
                <a:buAutoNum type="arabicPeriod" startAt="1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📄 Document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de test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ing:</a:t>
              </a:r>
            </a:p>
            <a:p>
              <a:pPr algn="l" marL="431801" indent="-215900" lvl="1">
                <a:lnSpc>
                  <a:spcPts val="2800"/>
                </a:lnSpc>
                <a:buAutoNum type="arabicPeriod" startAt="1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P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l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de proves (Test Plan)</a:t>
              </a:r>
            </a:p>
            <a:p>
              <a:pPr algn="l" marL="431801" indent="-215900" lvl="1">
                <a:lnSpc>
                  <a:spcPts val="2800"/>
                </a:lnSpc>
                <a:buAutoNum type="arabicPeriod" startAt="1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asos de prova (Tes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es)</a:t>
              </a:r>
            </a:p>
            <a:p>
              <a:pPr algn="l" marL="431801" indent="-215900" lvl="1">
                <a:lnSpc>
                  <a:spcPts val="2800"/>
                </a:lnSpc>
                <a:buAutoNum type="arabicPeriod" startAt="1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Inf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or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m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es d'e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x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cu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ció (Tes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Report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)</a:t>
              </a:r>
            </a:p>
            <a:p>
              <a:pPr algn="l" marL="431801" indent="-215900" lvl="1">
                <a:lnSpc>
                  <a:spcPts val="2800"/>
                </a:lnSpc>
                <a:buAutoNum type="arabicPeriod" startAt="1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egistre d’errors (Bug Tracking)</a:t>
              </a:r>
            </a:p>
            <a:p>
              <a:pPr algn="l" marL="431801" indent="-215900" lvl="1">
                <a:lnSpc>
                  <a:spcPts val="2800"/>
                </a:lnSpc>
                <a:buAutoNum type="arabicPeriod" startAt="1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Vali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ó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fin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al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(UAT R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por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)</a:t>
              </a:r>
            </a:p>
            <a:p>
              <a:pPr algn="l" marL="0" indent="0" lvl="0">
                <a:lnSpc>
                  <a:spcPts val="28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18998" y="910189"/>
            <a:ext cx="5302797" cy="4311650"/>
            <a:chOff x="0" y="0"/>
            <a:chExt cx="7070397" cy="5748867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9525"/>
              <a:ext cx="7070397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📌  Context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079500"/>
              <a:ext cx="7070397" cy="4669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spc="-3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U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na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apl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ó no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es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pot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n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alitzar f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ns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que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: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H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at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prova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,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Ve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rif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icada,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 Depurada.</a:t>
              </a:r>
            </a:p>
            <a:p>
              <a:pPr algn="l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L’obj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ectiu és garantir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qu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 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l programari fu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n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on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en: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Cond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icions normals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Situacions límit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Escenaris reals i d’estrès</a:t>
              </a:r>
            </a:p>
            <a:p>
              <a:pPr algn="l" marL="0" indent="0" lvl="0">
                <a:lnSpc>
                  <a:spcPts val="28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221796" y="672115"/>
            <a:ext cx="7021239" cy="4664075"/>
            <a:chOff x="0" y="0"/>
            <a:chExt cx="9361652" cy="6218767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9525"/>
              <a:ext cx="9361652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📌 5. Què es fa</a:t>
              </a: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 en aquesta fase (pas a pas)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079500"/>
              <a:ext cx="9361652" cy="5139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Preparar l’entorn de proves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Redactar casos de p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rova (test c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ases)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Executar proves unitàries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Ex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cutar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proves d’i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n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g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ració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Proves de sistema i d’acceptació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P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roves de rendiment, seguretat i usabilitat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Regist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rrors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 defectes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Depuració i correcció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Validació final amb stakeholders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Preparar l’informe de tancament de proves</a:t>
              </a:r>
            </a:p>
            <a:p>
              <a:pPr algn="l" marL="0" indent="0" lvl="0">
                <a:lnSpc>
                  <a:spcPts val="28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202937" y="1262614"/>
            <a:ext cx="5602342" cy="2901950"/>
            <a:chOff x="0" y="0"/>
            <a:chExt cx="7469790" cy="3869267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9525"/>
              <a:ext cx="7469790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📌 6. R</a:t>
              </a: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ols implicats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1079500"/>
              <a:ext cx="7469790" cy="27897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QA Tester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Desenvolupadors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nalista de qualitat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Cap de projecte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Usuari final / Client (UAT)</a:t>
              </a:r>
            </a:p>
            <a:p>
              <a:pPr algn="l" marL="0" indent="0" lvl="0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3E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37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446038" y="455612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007F5F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3117037">
            <a:off x="15848658" y="594121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6737609" y="5299385"/>
            <a:ext cx="8784311" cy="3958915"/>
          </a:xfrm>
          <a:custGeom>
            <a:avLst/>
            <a:gdLst/>
            <a:ahLst/>
            <a:cxnLst/>
            <a:rect r="r" b="b" t="t" l="l"/>
            <a:pathLst>
              <a:path h="3958915" w="8784311">
                <a:moveTo>
                  <a:pt x="0" y="0"/>
                </a:moveTo>
                <a:lnTo>
                  <a:pt x="8784310" y="0"/>
                </a:lnTo>
                <a:lnTo>
                  <a:pt x="8784310" y="3958915"/>
                </a:lnTo>
                <a:lnTo>
                  <a:pt x="0" y="39589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18998" y="2332589"/>
            <a:ext cx="13249275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918998" y="910189"/>
            <a:ext cx="6879349" cy="5864225"/>
            <a:chOff x="0" y="0"/>
            <a:chExt cx="9172466" cy="781896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9525"/>
              <a:ext cx="9172466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📌  Tipus de proves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079500"/>
              <a:ext cx="9172466" cy="6739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1.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Prov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es unit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àr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es</a:t>
              </a:r>
            </a:p>
            <a:p>
              <a:pPr algn="l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V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ali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den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f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unc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ions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/mètodes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individuals.</a:t>
              </a:r>
            </a:p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2.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Prov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es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d’in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tegra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ció</a:t>
              </a:r>
            </a:p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Com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prov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en que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diver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sos mòduls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un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cionen junts.</a:t>
              </a:r>
            </a:p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3. Proves de sistema</a:t>
              </a:r>
            </a:p>
            <a:p>
              <a:pPr algn="l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Validen el sistema complet.</a:t>
              </a:r>
            </a:p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4. Prov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es d’acceptació (UAT)</a:t>
              </a:r>
            </a:p>
            <a:p>
              <a:pPr algn="l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El client comprova que to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funciona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com volia.</a:t>
              </a:r>
            </a:p>
            <a:p>
              <a:pPr algn="l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5. Pr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o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ves especials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nd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iment (stress, load test)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Seguretat (penetration tests)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Usabilitat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Comp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atibilitat (navegadors, dispositius)</a:t>
              </a:r>
            </a:p>
            <a:p>
              <a:pPr algn="l" marL="0" indent="0" lvl="0">
                <a:lnSpc>
                  <a:spcPts val="28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031426" y="705401"/>
            <a:ext cx="7021239" cy="3254375"/>
            <a:chOff x="0" y="0"/>
            <a:chExt cx="9361652" cy="433916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9525"/>
              <a:ext cx="9361652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📌 D</a:t>
              </a: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epuració (Debug) 🐞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079500"/>
              <a:ext cx="9361652" cy="3259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In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clou: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Identifica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ció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de l’error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Reproducció del comportament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Anàlisi de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la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causa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Sol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ució i verificació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Test de regressió</a:t>
              </a:r>
            </a:p>
            <a:p>
              <a:pPr algn="l" marL="0" indent="0" lvl="0">
                <a:lnSpc>
                  <a:spcPts val="28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031426" y="4573588"/>
            <a:ext cx="7021239" cy="1854200"/>
            <a:chOff x="0" y="0"/>
            <a:chExt cx="9361652" cy="247226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9525"/>
              <a:ext cx="9361652" cy="1476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📌 🧰 Ein</a:t>
              </a: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es populars de testing</a:t>
              </a:r>
            </a:p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</a:p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2032000"/>
              <a:ext cx="9361652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3E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38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64389" y="606425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007F5F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674645" y="1753883"/>
            <a:ext cx="4843847" cy="7270315"/>
          </a:xfrm>
          <a:custGeom>
            <a:avLst/>
            <a:gdLst/>
            <a:ahLst/>
            <a:cxnLst/>
            <a:rect r="r" b="b" t="t" l="l"/>
            <a:pathLst>
              <a:path h="7270315" w="4843847">
                <a:moveTo>
                  <a:pt x="0" y="0"/>
                </a:moveTo>
                <a:lnTo>
                  <a:pt x="4843847" y="0"/>
                </a:lnTo>
                <a:lnTo>
                  <a:pt x="4843847" y="7270315"/>
                </a:lnTo>
                <a:lnTo>
                  <a:pt x="0" y="72703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187008" y="2510628"/>
            <a:ext cx="7029306" cy="4683275"/>
          </a:xfrm>
          <a:custGeom>
            <a:avLst/>
            <a:gdLst/>
            <a:ahLst/>
            <a:cxnLst/>
            <a:rect r="r" b="b" t="t" l="l"/>
            <a:pathLst>
              <a:path h="4683275" w="7029306">
                <a:moveTo>
                  <a:pt x="0" y="0"/>
                </a:moveTo>
                <a:lnTo>
                  <a:pt x="7029306" y="0"/>
                </a:lnTo>
                <a:lnTo>
                  <a:pt x="7029306" y="4683276"/>
                </a:lnTo>
                <a:lnTo>
                  <a:pt x="0" y="46832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3E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39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64389" y="606425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007F5F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85441" y="1934439"/>
            <a:ext cx="6519959" cy="4343922"/>
          </a:xfrm>
          <a:custGeom>
            <a:avLst/>
            <a:gdLst/>
            <a:ahLst/>
            <a:cxnLst/>
            <a:rect r="r" b="b" t="t" l="l"/>
            <a:pathLst>
              <a:path h="4343922" w="6519959">
                <a:moveTo>
                  <a:pt x="0" y="0"/>
                </a:moveTo>
                <a:lnTo>
                  <a:pt x="6519959" y="0"/>
                </a:lnTo>
                <a:lnTo>
                  <a:pt x="6519959" y="4343922"/>
                </a:lnTo>
                <a:lnTo>
                  <a:pt x="0" y="43439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026869" y="1194270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982295" y="6278361"/>
            <a:ext cx="5248563" cy="1428785"/>
            <a:chOff x="0" y="0"/>
            <a:chExt cx="6998084" cy="190504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525"/>
              <a:ext cx="6998084" cy="11772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242"/>
                </a:lnSpc>
                <a:spcBef>
                  <a:spcPct val="0"/>
                </a:spcBef>
              </a:pPr>
              <a:r>
                <a:rPr lang="en-US" b="true" sz="1868" spc="-28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gràfica d’</a:t>
              </a:r>
              <a:r>
                <a:rPr lang="en-US" b="true" sz="1868" spc="-28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errors (errors detectats, corregits i regressions) en f</a:t>
              </a:r>
            </a:p>
            <a:p>
              <a:pPr algn="l" marL="0" indent="0" lvl="0">
                <a:lnSpc>
                  <a:spcPts val="2242"/>
                </a:lnSpc>
                <a:spcBef>
                  <a:spcPct val="0"/>
                </a:spcBef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575841"/>
              <a:ext cx="6998084" cy="3292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093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68150" y="0"/>
            <a:ext cx="6419850" cy="10287000"/>
            <a:chOff x="0" y="0"/>
            <a:chExt cx="994603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94603" cy="1593725"/>
            </a:xfrm>
            <a:custGeom>
              <a:avLst/>
              <a:gdLst/>
              <a:ahLst/>
              <a:cxnLst/>
              <a:rect r="r" b="b" t="t" l="l"/>
              <a:pathLst>
                <a:path h="1593725" w="994603">
                  <a:moveTo>
                    <a:pt x="0" y="0"/>
                  </a:moveTo>
                  <a:lnTo>
                    <a:pt x="994603" y="0"/>
                  </a:lnTo>
                  <a:lnTo>
                    <a:pt x="994603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-126" r="0" b="-126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666750" y="1552575"/>
            <a:ext cx="9763125" cy="279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99"/>
              </a:lnSpc>
            </a:pPr>
            <a:r>
              <a:rPr lang="en-US" sz="9999" spc="-299">
                <a:solidFill>
                  <a:srgbClr val="287BBE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Viatge llarg en programari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444829" y="7829550"/>
            <a:ext cx="4846643" cy="1791955"/>
            <a:chOff x="0" y="0"/>
            <a:chExt cx="6462190" cy="23892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036459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072917" y="0"/>
              <a:ext cx="2389273" cy="2389273"/>
            </a:xfrm>
            <a:custGeom>
              <a:avLst/>
              <a:gdLst/>
              <a:ahLst/>
              <a:cxnLst/>
              <a:rect r="r" b="b" t="t" l="l"/>
              <a:pathLst>
                <a:path h="2389273" w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7F5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666750"/>
            <a:ext cx="8324850" cy="6716121"/>
            <a:chOff x="0" y="0"/>
            <a:chExt cx="1253399" cy="10111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3399" cy="1011187"/>
            </a:xfrm>
            <a:custGeom>
              <a:avLst/>
              <a:gdLst/>
              <a:ahLst/>
              <a:cxnLst/>
              <a:rect r="r" b="b" t="t" l="l"/>
              <a:pathLst>
                <a:path h="1011187" w="1253399">
                  <a:moveTo>
                    <a:pt x="18600" y="0"/>
                  </a:moveTo>
                  <a:lnTo>
                    <a:pt x="1234799" y="0"/>
                  </a:lnTo>
                  <a:cubicBezTo>
                    <a:pt x="1239732" y="0"/>
                    <a:pt x="1244463" y="1960"/>
                    <a:pt x="1247951" y="5448"/>
                  </a:cubicBezTo>
                  <a:cubicBezTo>
                    <a:pt x="1251439" y="8936"/>
                    <a:pt x="1253399" y="13667"/>
                    <a:pt x="1253399" y="18600"/>
                  </a:cubicBezTo>
                  <a:lnTo>
                    <a:pt x="1253399" y="992587"/>
                  </a:lnTo>
                  <a:cubicBezTo>
                    <a:pt x="1253399" y="997520"/>
                    <a:pt x="1251439" y="1002251"/>
                    <a:pt x="1247951" y="1005739"/>
                  </a:cubicBezTo>
                  <a:cubicBezTo>
                    <a:pt x="1244463" y="1009227"/>
                    <a:pt x="1239732" y="1011187"/>
                    <a:pt x="1234799" y="1011187"/>
                  </a:cubicBezTo>
                  <a:lnTo>
                    <a:pt x="18600" y="1011187"/>
                  </a:lnTo>
                  <a:cubicBezTo>
                    <a:pt x="13667" y="1011187"/>
                    <a:pt x="8936" y="1009227"/>
                    <a:pt x="5448" y="1005739"/>
                  </a:cubicBezTo>
                  <a:cubicBezTo>
                    <a:pt x="1960" y="1002251"/>
                    <a:pt x="0" y="997520"/>
                    <a:pt x="0" y="992587"/>
                  </a:cubicBezTo>
                  <a:lnTo>
                    <a:pt x="0" y="18600"/>
                  </a:lnTo>
                  <a:cubicBezTo>
                    <a:pt x="0" y="13667"/>
                    <a:pt x="1960" y="8936"/>
                    <a:pt x="5448" y="5448"/>
                  </a:cubicBezTo>
                  <a:cubicBezTo>
                    <a:pt x="8936" y="1960"/>
                    <a:pt x="13667" y="0"/>
                    <a:pt x="18600" y="0"/>
                  </a:cubicBezTo>
                  <a:close/>
                </a:path>
              </a:pathLst>
            </a:custGeom>
            <a:blipFill>
              <a:blip r:embed="rId2"/>
              <a:stretch>
                <a:fillRect l="-109" t="0" r="-109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7858125" cy="10287000"/>
            <a:chOff x="0" y="0"/>
            <a:chExt cx="2069630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69630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69630">
                  <a:moveTo>
                    <a:pt x="0" y="0"/>
                  </a:moveTo>
                  <a:lnTo>
                    <a:pt x="2069630" y="0"/>
                  </a:lnTo>
                  <a:lnTo>
                    <a:pt x="206963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23E8A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06963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296400" y="7829550"/>
            <a:ext cx="8324850" cy="907161"/>
            <a:chOff x="0" y="0"/>
            <a:chExt cx="11099800" cy="120954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11099800" cy="609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b="true" sz="2800" spc="-42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Posada en producció i configuració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798703"/>
              <a:ext cx="11099800" cy="4108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  <a:spcBef>
                  <a:spcPct val="0"/>
                </a:spcBef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Assegura el funcionament adequat del programari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66750" y="733425"/>
            <a:ext cx="5753100" cy="3378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</a:pPr>
            <a:r>
              <a:rPr lang="en-US" sz="8000" spc="-24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Fase 6 – Desplegament del programari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08153" y="7606302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3E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41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61343" y="606425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007F5F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3117037">
            <a:off x="15848658" y="594121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918998" y="2332589"/>
            <a:ext cx="13249275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9816334" y="6657975"/>
            <a:ext cx="6175320" cy="2901950"/>
            <a:chOff x="0" y="0"/>
            <a:chExt cx="8233760" cy="386926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9525"/>
              <a:ext cx="8233760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📄 Documentació que GENERA la fase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079500"/>
              <a:ext cx="8233760" cy="27897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2800"/>
                </a:lnSpc>
                <a:buAutoNum type="arabicPeriod" startAt="1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Guia d’instal·lació final</a:t>
              </a:r>
            </a:p>
            <a:p>
              <a:pPr algn="l" marL="431801" indent="-215900" lvl="1">
                <a:lnSpc>
                  <a:spcPts val="2800"/>
                </a:lnSpc>
                <a:buAutoNum type="arabicPeriod" startAt="1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Guia de configuració</a:t>
              </a:r>
            </a:p>
            <a:p>
              <a:pPr algn="l" marL="431801" indent="-215900" lvl="1">
                <a:lnSpc>
                  <a:spcPts val="2800"/>
                </a:lnSpc>
                <a:buAutoNum type="arabicPeriod" startAt="1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Inf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orme de desplegament</a:t>
              </a:r>
            </a:p>
            <a:p>
              <a:pPr algn="l" marL="431801" indent="-215900" lvl="1">
                <a:lnSpc>
                  <a:spcPts val="2800"/>
                </a:lnSpc>
                <a:buAutoNum type="arabicPeriod" startAt="1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Ch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ecklists</a:t>
              </a:r>
            </a:p>
            <a:p>
              <a:pPr algn="l" marL="431801" indent="-215900" lvl="1">
                <a:lnSpc>
                  <a:spcPts val="2800"/>
                </a:lnSpc>
                <a:buAutoNum type="arabicPeriod" startAt="1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Procedures d’actualització i ro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llback</a:t>
              </a:r>
            </a:p>
            <a:p>
              <a:pPr algn="l" marL="0" indent="0" lvl="0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8998" y="910189"/>
            <a:ext cx="7904108" cy="8188325"/>
            <a:chOff x="0" y="0"/>
            <a:chExt cx="10538810" cy="10917767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9525"/>
              <a:ext cx="10538810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📌 Finalitats concretes del desplegament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079500"/>
              <a:ext cx="10538810" cy="9838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La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fa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se de desp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l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egament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é com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object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iu: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Publicar l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versió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esta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ble del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pro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gr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m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ari en pr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oducc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ó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Con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figurar servid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ors, s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erveis i bases de dades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Garantir que to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funciona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correctam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en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 fora de l’ent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o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n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 desenvolupament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Posar l’apl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icació a disposició dels usuaris reals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Preparar processos de manten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iment, actualització i emergències</a:t>
              </a:r>
            </a:p>
            <a:p>
              <a:pPr algn="l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💬 Frase clau:</a:t>
              </a:r>
            </a:p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El desplegament és la transició del projecte desenvolupat al producte utilitzat.</a:t>
              </a:r>
            </a:p>
            <a:p>
              <a:pPr algn="l" marL="0" indent="0" lvl="0">
                <a:lnSpc>
                  <a:spcPts val="2800"/>
                </a:lnSpc>
              </a:pPr>
            </a:p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Quan un programari ha superat:</a:t>
              </a:r>
            </a:p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✔ proves funcionals</a:t>
              </a:r>
            </a:p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✔ proves d’integració</a:t>
              </a:r>
            </a:p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✔ proves d’acceptació</a:t>
              </a:r>
            </a:p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✔ validació final</a:t>
              </a:r>
            </a:p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… arriba el moment d’instal·lar-lo en un entorn real.</a:t>
              </a:r>
            </a:p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Aquesta fase és crítica per garantir estabilitat, seguretat i rendiment quan el sistema ja està en mans dels usuaris.</a:t>
              </a:r>
            </a:p>
            <a:p>
              <a:pPr algn="l">
                <a:lnSpc>
                  <a:spcPts val="2800"/>
                </a:lnSpc>
              </a:pPr>
            </a:p>
            <a:p>
              <a:pPr algn="l" marL="0" indent="0" lvl="0">
                <a:lnSpc>
                  <a:spcPts val="28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397555" y="606425"/>
            <a:ext cx="6248728" cy="2901950"/>
            <a:chOff x="0" y="0"/>
            <a:chExt cx="8331638" cy="3869267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9525"/>
              <a:ext cx="8331638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🔧 Pr</a:t>
              </a: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ocessos interns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079500"/>
              <a:ext cx="8331638" cy="27897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Automati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tzació (CI/CD)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Scri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pts de deploy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Val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idació manual i automàtica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Control de versions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Revisió final amb DevOps</a:t>
              </a:r>
            </a:p>
            <a:p>
              <a:pPr algn="l" marL="0" indent="0" lvl="0">
                <a:lnSpc>
                  <a:spcPts val="28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479838" y="3692525"/>
            <a:ext cx="6175320" cy="2901950"/>
            <a:chOff x="0" y="0"/>
            <a:chExt cx="8233760" cy="3869267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9525"/>
              <a:ext cx="8233760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📄 Documentació que REP la fase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079500"/>
              <a:ext cx="8233760" cy="27897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2800"/>
                </a:lnSpc>
                <a:buAutoNum type="arabicPeriod" startAt="1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Build estable</a:t>
              </a:r>
            </a:p>
            <a:p>
              <a:pPr algn="l" marL="431801" indent="-215900" lvl="1">
                <a:lnSpc>
                  <a:spcPts val="2800"/>
                </a:lnSpc>
                <a:buAutoNum type="arabicPeriod" startAt="1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Resu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lta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ts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de proves</a:t>
              </a:r>
            </a:p>
            <a:p>
              <a:pPr algn="l" marL="431801" indent="-215900" lvl="1">
                <a:lnSpc>
                  <a:spcPts val="2800"/>
                </a:lnSpc>
                <a:buAutoNum type="arabicPeriod" startAt="1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Disseny tècnic i manuals</a:t>
              </a:r>
            </a:p>
            <a:p>
              <a:pPr algn="l" marL="431801" indent="-215900" lvl="1">
                <a:lnSpc>
                  <a:spcPts val="2800"/>
                </a:lnSpc>
                <a:buAutoNum type="arabicPeriod" startAt="1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Scripts de desplegament</a:t>
              </a:r>
            </a:p>
            <a:p>
              <a:pPr algn="l" marL="431801" indent="-215900" lvl="1">
                <a:lnSpc>
                  <a:spcPts val="2800"/>
                </a:lnSpc>
                <a:buAutoNum type="arabicPeriod" startAt="1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Fitxers de configuració base</a:t>
              </a:r>
            </a:p>
            <a:p>
              <a:pPr algn="l" marL="0" indent="0" lvl="0">
                <a:lnSpc>
                  <a:spcPts val="28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534072" y="606425"/>
            <a:ext cx="4199540" cy="2901950"/>
            <a:chOff x="0" y="0"/>
            <a:chExt cx="5599386" cy="3869267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9525"/>
              <a:ext cx="5599386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📌 R</a:t>
              </a: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ols implicats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1079500"/>
              <a:ext cx="5599386" cy="27897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DevOps / SysAdmin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Desenvolupadors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** QA Te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ster** (Smoke Tests)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Cap de projecte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Cl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ient o propietari del producte</a:t>
              </a:r>
            </a:p>
            <a:p>
              <a:pPr algn="l" marL="0" indent="0" lvl="0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3E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42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61343" y="606425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007F5F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3117037">
            <a:off x="15848658" y="594121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918998" y="2332589"/>
            <a:ext cx="13249275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918998" y="606425"/>
            <a:ext cx="7904108" cy="9331325"/>
            <a:chOff x="0" y="0"/>
            <a:chExt cx="10538810" cy="1244176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9525"/>
              <a:ext cx="10538810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🧩 FASES DEL DESPLEGAMENT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079500"/>
              <a:ext cx="10538810" cy="11362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1️⃣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Pr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p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ar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ació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 l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’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nt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or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n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de producció</a:t>
              </a:r>
            </a:p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n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clo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u: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Servid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ors fís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ics o al núvol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Sistemes de virtualització o cont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nidors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Bases de dades r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eals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Xa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x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s, DNS,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er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ific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at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SSL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o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cke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/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Kub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rne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es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(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’apl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ica)</a:t>
              </a:r>
            </a:p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✔ Infraestructura en loc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al, cloud o conten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idors.</a:t>
              </a:r>
            </a:p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2️⃣ Instal·lació de la versió final (Build → Deploy)</a:t>
              </a:r>
            </a:p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Accions típques: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Transferència del build o codi empaquetat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Instal·lació i configuració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Fitxers .env, variables d’entorn, rutes i ports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Inicialització o migració de la BBDD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Creació d’usuaris i rols</a:t>
              </a:r>
            </a:p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Exemples: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Pujar una web a un servidor Apache o Nginx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Publicar una app a Google Play / App Store</a:t>
              </a:r>
            </a:p>
            <a:p>
              <a:pPr algn="l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3️⃣ Migració de dades (si aplica)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Importació d’una base de dades antiga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Transformació de dades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Neteja i validació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Adaptació a nous esquemes</a:t>
              </a:r>
            </a:p>
            <a:p>
              <a:pPr algn="l" marL="0" indent="0" lvl="0">
                <a:lnSpc>
                  <a:spcPts val="28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668157" y="682903"/>
            <a:ext cx="5602342" cy="853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4️⃣ Configuració de serve</a:t>
            </a: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</a:t>
            </a: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</a:t>
            </a: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e</a:t>
            </a: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x</a:t>
            </a: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</a:t>
            </a: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erns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Aut</a:t>
            </a: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</a:t>
            </a: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</a:t>
            </a: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ticació (OAuth, LD</a:t>
            </a: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AP…)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Passa</a:t>
            </a: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rel·l</a:t>
            </a: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es </a:t>
            </a: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</a:t>
            </a: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p</a:t>
            </a: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agament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Integració amb APIs externes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Serveis de</a:t>
            </a: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correu, notificacions, etc</a:t>
            </a: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.</a:t>
            </a:r>
          </a:p>
          <a:p>
            <a:pPr algn="l" marL="0" indent="0" lvl="0">
              <a:lnSpc>
                <a:spcPts val="2800"/>
              </a:lnSpc>
            </a:pP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5️⃣ Documentació d’instal·lació i configuració</a:t>
            </a:r>
          </a:p>
          <a:p>
            <a:pPr algn="l" marL="0" indent="0" lvl="0">
              <a:lnSpc>
                <a:spcPts val="2800"/>
              </a:lnSpc>
            </a:pP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Documents a generar: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Guia d’instal·lació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Guia de configuració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Fitxers .env i variables d’entorn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Procediments d’actualització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Procediments de desinstal·lació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Checklist de desplegament</a:t>
            </a:r>
          </a:p>
          <a:p>
            <a:pPr algn="l" marL="0" indent="0" lvl="0">
              <a:lnSpc>
                <a:spcPts val="2800"/>
              </a:lnSpc>
            </a:pP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6️⃣ Monito</a:t>
            </a: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ratge inicial (post-desplegament)</a:t>
            </a:r>
          </a:p>
          <a:p>
            <a:pPr algn="l" marL="0" indent="0" lvl="0">
              <a:lnSpc>
                <a:spcPts val="2800"/>
              </a:lnSpc>
            </a:pP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Durant els primers dies cal monitorar: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Logs i errors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Consum de CPU i memòria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</a:t>
            </a: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emps de resposta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Rendiment de la base de dades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Disponibilitat dels serveis</a:t>
            </a:r>
          </a:p>
          <a:p>
            <a:pPr algn="l" marL="0" indent="0" lvl="0">
              <a:lnSpc>
                <a:spcPts val="2800"/>
              </a:lnSpc>
            </a:pP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Objectiu: detectar problemes que no han aparegut en proves.</a:t>
            </a:r>
          </a:p>
          <a:p>
            <a:pPr algn="l">
              <a:lnSpc>
                <a:spcPts val="2800"/>
              </a:lnSpc>
            </a:pPr>
          </a:p>
          <a:p>
            <a:pPr algn="l" marL="0" indent="0" lvl="0">
              <a:lnSpc>
                <a:spcPts val="280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2270499" y="568325"/>
            <a:ext cx="5649649" cy="392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</a:pPr>
          </a:p>
          <a:p>
            <a:pPr algn="l" marL="0" indent="0" lvl="0">
              <a:lnSpc>
                <a:spcPts val="2800"/>
              </a:lnSpc>
            </a:pP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7️⃣ Proves en producció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Smoke Testing (proves ràpides)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Validació de funcionalitats crítiques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Monitoratge en temps real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Regressions bàsiques</a:t>
            </a:r>
          </a:p>
          <a:p>
            <a:pPr algn="l" marL="0" indent="0" lvl="0">
              <a:lnSpc>
                <a:spcPts val="2800"/>
              </a:lnSpc>
            </a:pP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8️⃣ </a:t>
            </a: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Publicació final al públic</a:t>
            </a:r>
          </a:p>
          <a:p>
            <a:pPr algn="l" marL="0" indent="0" lvl="0">
              <a:lnSpc>
                <a:spcPts val="2800"/>
              </a:lnSpc>
            </a:pP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✔ L’aplicació passa a ser accessible per a tots els usuaris.</a:t>
            </a:r>
          </a:p>
          <a:p>
            <a:pPr algn="l">
              <a:lnSpc>
                <a:spcPts val="2800"/>
              </a:lnSpc>
            </a:pP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✔ Inicia el procés d’ús real, suport i manteniment.</a:t>
            </a:r>
          </a:p>
          <a:p>
            <a:pPr algn="l" marL="0" indent="0" lvl="0">
              <a:lnSpc>
                <a:spcPts val="2800"/>
              </a:lnSpc>
            </a:pP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3E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43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61343" y="606425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007F5F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3117037">
            <a:off x="12364478" y="7225646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1"/>
                </a:lnTo>
                <a:lnTo>
                  <a:pt x="0" y="1859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3007856"/>
            <a:ext cx="7542040" cy="1391040"/>
          </a:xfrm>
          <a:custGeom>
            <a:avLst/>
            <a:gdLst/>
            <a:ahLst/>
            <a:cxnLst/>
            <a:rect r="r" b="b" t="t" l="l"/>
            <a:pathLst>
              <a:path h="1391040" w="7542040">
                <a:moveTo>
                  <a:pt x="0" y="0"/>
                </a:moveTo>
                <a:lnTo>
                  <a:pt x="7542040" y="0"/>
                </a:lnTo>
                <a:lnTo>
                  <a:pt x="7542040" y="1391040"/>
                </a:lnTo>
                <a:lnTo>
                  <a:pt x="0" y="13910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5239" r="0" b="-13599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44018" y="828675"/>
            <a:ext cx="7560942" cy="5037478"/>
          </a:xfrm>
          <a:custGeom>
            <a:avLst/>
            <a:gdLst/>
            <a:ahLst/>
            <a:cxnLst/>
            <a:rect r="r" b="b" t="t" l="l"/>
            <a:pathLst>
              <a:path h="5037478" w="7560942">
                <a:moveTo>
                  <a:pt x="0" y="0"/>
                </a:moveTo>
                <a:lnTo>
                  <a:pt x="7560942" y="0"/>
                </a:lnTo>
                <a:lnTo>
                  <a:pt x="7560942" y="5037478"/>
                </a:lnTo>
                <a:lnTo>
                  <a:pt x="0" y="50374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8998" y="2332589"/>
            <a:ext cx="13249275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838200"/>
            <a:ext cx="7904108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9"/>
              </a:lnSpc>
              <a:spcBef>
                <a:spcPct val="0"/>
              </a:spcBef>
            </a:pPr>
            <a:r>
              <a:rPr lang="en-US" b="true" sz="2499" spc="-37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🧩Popeline CI/CD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1343" y="5018087"/>
            <a:ext cx="7382619" cy="439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 spc="-37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📦 El pipeline inclourà: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 spc="-37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Commit del desenvolupador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 spc="-37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Build automàtic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 spc="-37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Execució de tests (unitaris, integració, funcionals)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 spc="-37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Anàlisi de qualitat (SonarQube)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 spc="-37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Build final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 spc="-37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Desplegament a entorn de Staging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 spc="-37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Proves en entorn real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 spc="-37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Validació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 spc="-37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Desplegament a Producció</a:t>
            </a:r>
          </a:p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 spc="-37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Monitoratge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C3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666750"/>
            <a:ext cx="8324850" cy="6716121"/>
            <a:chOff x="0" y="0"/>
            <a:chExt cx="1253399" cy="10111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3399" cy="1011187"/>
            </a:xfrm>
            <a:custGeom>
              <a:avLst/>
              <a:gdLst/>
              <a:ahLst/>
              <a:cxnLst/>
              <a:rect r="r" b="b" t="t" l="l"/>
              <a:pathLst>
                <a:path h="1011187" w="1253399">
                  <a:moveTo>
                    <a:pt x="18600" y="0"/>
                  </a:moveTo>
                  <a:lnTo>
                    <a:pt x="1234799" y="0"/>
                  </a:lnTo>
                  <a:cubicBezTo>
                    <a:pt x="1239732" y="0"/>
                    <a:pt x="1244463" y="1960"/>
                    <a:pt x="1247951" y="5448"/>
                  </a:cubicBezTo>
                  <a:cubicBezTo>
                    <a:pt x="1251439" y="8936"/>
                    <a:pt x="1253399" y="13667"/>
                    <a:pt x="1253399" y="18600"/>
                  </a:cubicBezTo>
                  <a:lnTo>
                    <a:pt x="1253399" y="992587"/>
                  </a:lnTo>
                  <a:cubicBezTo>
                    <a:pt x="1253399" y="997520"/>
                    <a:pt x="1251439" y="1002251"/>
                    <a:pt x="1247951" y="1005739"/>
                  </a:cubicBezTo>
                  <a:cubicBezTo>
                    <a:pt x="1244463" y="1009227"/>
                    <a:pt x="1239732" y="1011187"/>
                    <a:pt x="1234799" y="1011187"/>
                  </a:cubicBezTo>
                  <a:lnTo>
                    <a:pt x="18600" y="1011187"/>
                  </a:lnTo>
                  <a:cubicBezTo>
                    <a:pt x="13667" y="1011187"/>
                    <a:pt x="8936" y="1009227"/>
                    <a:pt x="5448" y="1005739"/>
                  </a:cubicBezTo>
                  <a:cubicBezTo>
                    <a:pt x="1960" y="1002251"/>
                    <a:pt x="0" y="997520"/>
                    <a:pt x="0" y="992587"/>
                  </a:cubicBezTo>
                  <a:lnTo>
                    <a:pt x="0" y="18600"/>
                  </a:lnTo>
                  <a:cubicBezTo>
                    <a:pt x="0" y="13667"/>
                    <a:pt x="1960" y="8936"/>
                    <a:pt x="5448" y="5448"/>
                  </a:cubicBezTo>
                  <a:cubicBezTo>
                    <a:pt x="8936" y="1960"/>
                    <a:pt x="13667" y="0"/>
                    <a:pt x="18600" y="0"/>
                  </a:cubicBezTo>
                  <a:close/>
                </a:path>
              </a:pathLst>
            </a:custGeom>
            <a:blipFill>
              <a:blip r:embed="rId2"/>
              <a:stretch>
                <a:fillRect l="-109" t="0" r="-109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7858125" cy="10287000"/>
            <a:chOff x="0" y="0"/>
            <a:chExt cx="2069630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69630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69630">
                  <a:moveTo>
                    <a:pt x="0" y="0"/>
                  </a:moveTo>
                  <a:lnTo>
                    <a:pt x="2069630" y="0"/>
                  </a:lnTo>
                  <a:lnTo>
                    <a:pt x="206963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7F5F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06963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296400" y="7829550"/>
            <a:ext cx="8324850" cy="907161"/>
            <a:chOff x="0" y="0"/>
            <a:chExt cx="11099800" cy="120954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11099800" cy="609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b="true" sz="2800" spc="-42">
                  <a:solidFill>
                    <a:srgbClr val="023E8A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Suport continu i actualitzacions necessàries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798703"/>
              <a:ext cx="11099800" cy="4108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0"/>
                </a:lnSpc>
                <a:spcBef>
                  <a:spcPct val="0"/>
                </a:spcBef>
              </a:pPr>
              <a:r>
                <a:rPr lang="en-US" sz="2000" spc="-30" strike="noStrike" u="none">
                  <a:solidFill>
                    <a:srgbClr val="007F5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Assegura un bon rendiment del programari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66750" y="733425"/>
            <a:ext cx="5753100" cy="5607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</a:pPr>
            <a:r>
              <a:rPr lang="en-US" sz="8000" spc="-24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La importància del manteniment en programari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08153" y="7606302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3E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45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61343" y="606425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007F5F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3117037">
            <a:off x="15848658" y="594121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918998" y="2332589"/>
            <a:ext cx="13249275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9480003" y="6507163"/>
            <a:ext cx="6175320" cy="2901950"/>
            <a:chOff x="0" y="0"/>
            <a:chExt cx="8233760" cy="386926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9525"/>
              <a:ext cx="8233760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📄 Documentació que GENERA la fase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079500"/>
              <a:ext cx="8233760" cy="27897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2800"/>
                </a:lnSpc>
                <a:buAutoNum type="arabicPeriod" startAt="1"/>
              </a:pPr>
              <a:r>
                <a:rPr lang="en-US" sz="2000" spc="-3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Informe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d’incidències</a:t>
              </a:r>
            </a:p>
            <a:p>
              <a:pPr algn="l" marL="431801" indent="-215900" lvl="1">
                <a:lnSpc>
                  <a:spcPts val="2800"/>
                </a:lnSpc>
                <a:buAutoNum type="arabicPeriod" startAt="1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Reg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istre de versio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ns</a:t>
              </a:r>
            </a:p>
            <a:p>
              <a:pPr algn="l" marL="431801" indent="-215900" lvl="1">
                <a:lnSpc>
                  <a:spcPts val="2800"/>
                </a:lnSpc>
                <a:buAutoNum type="arabicPeriod" startAt="1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ocument de canvis (CHANGELOG)</a:t>
              </a:r>
            </a:p>
            <a:p>
              <a:pPr algn="l" marL="431801" indent="-215900" lvl="1">
                <a:lnSpc>
                  <a:spcPts val="2800"/>
                </a:lnSpc>
                <a:buAutoNum type="arabicPeriod" startAt="1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Document de millores futures</a:t>
              </a:r>
            </a:p>
            <a:p>
              <a:pPr algn="l" marL="431801" indent="-215900" lvl="1">
                <a:lnSpc>
                  <a:spcPts val="2800"/>
                </a:lnSpc>
                <a:buAutoNum type="arabicPeriod" startAt="1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Info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rme de manteniment periòdic</a:t>
              </a:r>
            </a:p>
            <a:p>
              <a:pPr algn="l" marL="0" indent="0" lvl="0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8998" y="910189"/>
            <a:ext cx="7904108" cy="8188325"/>
            <a:chOff x="0" y="0"/>
            <a:chExt cx="10538810" cy="10917767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9525"/>
              <a:ext cx="10538810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📌 3. Finalitats clau del manteniment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079500"/>
              <a:ext cx="10538810" cy="9838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La fase de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m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nteni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ment té com a fina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li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t: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Assegu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ar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qu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 el programari segueix funcionant de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ma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n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es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tab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le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or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reg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ir errors en producció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Afegir millores i func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ionalitats noves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Ad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aptar el sistema a canvis externs (normatives, APIs, tecnologies…)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Mantenir una experiència d’usuari segura i fiable al llarg del temps</a:t>
              </a:r>
            </a:p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💬 Frase clau:</a:t>
              </a:r>
            </a:p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Un programari no acaba al desplegament: just comença la seva vida real.</a:t>
              </a:r>
            </a:p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Quan el programari ja està:</a:t>
              </a:r>
            </a:p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✔ Desenvolupat</a:t>
              </a:r>
            </a:p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✔ Provant</a:t>
              </a:r>
            </a:p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✔ Desplegat</a:t>
              </a:r>
            </a:p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… entra en una etapa contínua i crítica: la fase de manteniment i explotació.</a:t>
              </a:r>
            </a:p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Des d’aquest moment el sistema està en ús real i ha de: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Resistir càrrega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Adaptar-se a canvis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Mantenir-se segur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Evolucionar amb noves necessitats del client i de l’entorn</a:t>
              </a:r>
            </a:p>
            <a:p>
              <a:pPr algn="l">
                <a:lnSpc>
                  <a:spcPts val="2800"/>
                </a:lnSpc>
              </a:pPr>
            </a:p>
            <a:p>
              <a:pPr algn="l" marL="0" indent="0" lvl="0">
                <a:lnSpc>
                  <a:spcPts val="28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480003" y="3553376"/>
            <a:ext cx="6175320" cy="2901950"/>
            <a:chOff x="0" y="0"/>
            <a:chExt cx="8233760" cy="3869267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9525"/>
              <a:ext cx="8233760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📄 Documentació que REP la fase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079500"/>
              <a:ext cx="8233760" cy="27897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2800"/>
                </a:lnSpc>
                <a:buAutoNum type="arabicPeriod" startAt="1"/>
              </a:pPr>
              <a:r>
                <a:rPr lang="en-US" sz="2000" spc="-30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G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uia d’instal·lació i configuració</a:t>
              </a:r>
            </a:p>
            <a:p>
              <a:pPr algn="l" marL="431801" indent="-215900" lvl="1">
                <a:lnSpc>
                  <a:spcPts val="2800"/>
                </a:lnSpc>
                <a:buAutoNum type="arabicPeriod" startAt="1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Inform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de proves</a:t>
              </a:r>
            </a:p>
            <a:p>
              <a:pPr algn="l" marL="431801" indent="-215900" lvl="1">
                <a:lnSpc>
                  <a:spcPts val="2800"/>
                </a:lnSpc>
                <a:buAutoNum type="arabicPeriod" startAt="1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V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ersió desplegada</a:t>
              </a:r>
            </a:p>
            <a:p>
              <a:pPr algn="l" marL="431801" indent="-215900" lvl="1">
                <a:lnSpc>
                  <a:spcPts val="2800"/>
                </a:lnSpc>
                <a:buAutoNum type="arabicPeriod" startAt="1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Logs i monitoratge inicial</a:t>
              </a:r>
            </a:p>
            <a:p>
              <a:pPr algn="l" marL="431801" indent="-215900" lvl="1">
                <a:lnSpc>
                  <a:spcPts val="2800"/>
                </a:lnSpc>
                <a:buAutoNum type="arabicPeriod" startAt="1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H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istorial de canvis</a:t>
              </a:r>
            </a:p>
            <a:p>
              <a:pPr algn="l" marL="0" indent="0" lvl="0">
                <a:lnSpc>
                  <a:spcPts val="28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480003" y="606425"/>
            <a:ext cx="4199540" cy="3254375"/>
            <a:chOff x="0" y="0"/>
            <a:chExt cx="5599386" cy="4339167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9525"/>
              <a:ext cx="5599386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📌 R</a:t>
              </a: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ols implicats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079500"/>
              <a:ext cx="5599386" cy="3259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DevOps / SysAdmin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Desenvolupadors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QA Te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ster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Cap de projecte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Equ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ip de seguretat (SecOps)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Client / Usuari final</a:t>
              </a:r>
            </a:p>
            <a:p>
              <a:pPr algn="l" marL="0" indent="0" lvl="0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3E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46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61343" y="606425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007F5F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3117037">
            <a:off x="15848658" y="594121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918998" y="2332589"/>
            <a:ext cx="13249275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918998" y="910189"/>
            <a:ext cx="6374853" cy="6130925"/>
            <a:chOff x="0" y="0"/>
            <a:chExt cx="8499803" cy="817456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9525"/>
              <a:ext cx="8499803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🧩 5. Tipus de manteniment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079500"/>
              <a:ext cx="8499803" cy="7095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🛠️ 1️⃣ Man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nim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ent correctiu</a:t>
              </a:r>
            </a:p>
            <a:p>
              <a:pPr algn="l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Corre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cc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ió d’errors detectats en producció.</a:t>
              </a:r>
            </a:p>
            <a:p>
              <a:pPr algn="l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Exemples: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Errors de validac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ió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Fallades en pantalles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Problemes en integracions d’API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Bugs reportats pels usuaris</a:t>
              </a:r>
            </a:p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🌱 2️⃣ 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Manteniment evolutiu</a:t>
              </a:r>
            </a:p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Afegir funcionalitats noves o millorar les existents.</a:t>
              </a:r>
            </a:p>
            <a:p>
              <a:pPr algn="l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Exemples: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Nou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mòdul de pagaments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Noves notificacions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Integració d’un calendari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Noves pantalles o noves opcions de joc</a:t>
              </a:r>
            </a:p>
            <a:p>
              <a:pPr algn="l">
                <a:lnSpc>
                  <a:spcPts val="28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543636" y="990600"/>
            <a:ext cx="7573360" cy="888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-3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🛡️ 3️⃣ Mant</a:t>
            </a: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eniment adaptatiu</a:t>
            </a:r>
          </a:p>
          <a:p>
            <a:pPr algn="l">
              <a:lnSpc>
                <a:spcPts val="2800"/>
              </a:lnSpc>
            </a:pP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Adaptació a canvis externs: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Noves versions de llibreries o frameworks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Canvis </a:t>
            </a: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 APIs externes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Adaptació a normatives (RGPD)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Nous protocols, navegadors o dispositius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Exemples: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Migrar de MySQL 5.x a MySQL 8.x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Adaptar la identificació a OAuth 2.0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Acceptar nous formats de dade</a:t>
            </a: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</a:t>
            </a:r>
          </a:p>
          <a:p>
            <a:pPr algn="l">
              <a:lnSpc>
                <a:spcPts val="2800"/>
              </a:lnSpc>
            </a:pP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🔍 4️⃣ Manteniment preventiu</a:t>
            </a:r>
          </a:p>
          <a:p>
            <a:pPr algn="l">
              <a:lnSpc>
                <a:spcPts val="2800"/>
              </a:lnSpc>
            </a:pP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Accions </a:t>
            </a: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per evitar futurs problemes: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Refactorització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Optimització de codi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</a:t>
            </a: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illora de seguretat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Actualitzar llibreries abans que quedin obsoletes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🔹 Manteniment perfectiu</a:t>
            </a:r>
          </a:p>
          <a:p>
            <a:pPr algn="l">
              <a:lnSpc>
                <a:spcPts val="2800"/>
              </a:lnSpc>
            </a:pP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Millores generals d’eficiència, rendiment i usabilitat.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Exemples: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Carregues més ràpides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Codi més net i modular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Millors missatges d’error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-30" strike="noStrike" u="none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Reducció de consum de memòria</a:t>
            </a:r>
          </a:p>
          <a:p>
            <a:pPr algn="l" marL="0" indent="0" lvl="0">
              <a:lnSpc>
                <a:spcPts val="2800"/>
              </a:lnSpc>
            </a:pP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3E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47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18998" y="606425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007F5F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3117037">
            <a:off x="15848658" y="594121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918998" y="2332589"/>
            <a:ext cx="13249275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1168783" y="3479968"/>
            <a:ext cx="6374853" cy="3654425"/>
            <a:chOff x="0" y="0"/>
            <a:chExt cx="8499803" cy="487256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9525"/>
              <a:ext cx="8499803" cy="1057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🔁 7. CI/CD – Integració i Desplegament Continus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612900"/>
              <a:ext cx="8499803" cy="3259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Construcc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ió automàtica del codi (Bui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ld)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Execuc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ió de proves automàtiques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Anàlisi de qualitat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Desplegament en Staging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Public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ació automàtica en Producció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R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ollback ràpid en cas d’error</a:t>
              </a:r>
            </a:p>
            <a:p>
              <a:pPr algn="l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715539" y="3303756"/>
            <a:ext cx="6374853" cy="4006850"/>
            <a:chOff x="0" y="0"/>
            <a:chExt cx="8499803" cy="5342467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9525"/>
              <a:ext cx="8499803" cy="1057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🚀 6. Desplegament i Explotació en Producció (DevOps bàsic)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612900"/>
              <a:ext cx="8499803" cy="37295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Inclou: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Scr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ipts automatitzats de desplegament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Supervisió del sistema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Monitoratge de logs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Alertes i notific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acions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Backups i restore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Seguiment d’estabilitat i rendiment</a:t>
              </a:r>
            </a:p>
            <a:p>
              <a:pPr algn="l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3E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48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007F5F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800225" y="1562100"/>
            <a:ext cx="13249275" cy="2067009"/>
            <a:chOff x="0" y="0"/>
            <a:chExt cx="17665700" cy="275601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85725"/>
              <a:ext cx="17665700" cy="1702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400"/>
                </a:lnSpc>
              </a:pPr>
              <a:r>
                <a:rPr lang="en-US" sz="8000" spc="-240">
                  <a:solidFill>
                    <a:srgbClr val="FFFFFF"/>
                  </a:solidFill>
                  <a:latin typeface="Georgia Pro Condensed"/>
                  <a:ea typeface="Georgia Pro Condensed"/>
                  <a:cs typeface="Georgia Pro Condensed"/>
                  <a:sym typeface="Georgia Pro Condensed"/>
                </a:rPr>
                <a:t>Errors Habituals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197212"/>
              <a:ext cx="17665700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500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Risc en el desenvolupament de programari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800225" y="5143500"/>
            <a:ext cx="4308497" cy="2225675"/>
            <a:chOff x="0" y="0"/>
            <a:chExt cx="5744662" cy="296756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9525"/>
              <a:ext cx="5744662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Requisits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079500"/>
              <a:ext cx="5744662" cy="1888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No recollir bé els requisits pot conduir a </a:t>
              </a:r>
              <a:r>
                <a:rPr lang="en-US" b="true" sz="2000" spc="-30" strike="noStrike" u="none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malentendus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importants entre el client i l'equip de desenvolupament, afectant l'execució del projecte.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291388" y="5143500"/>
            <a:ext cx="4010025" cy="2578100"/>
            <a:chOff x="0" y="0"/>
            <a:chExt cx="5346700" cy="343746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9525"/>
              <a:ext cx="5346700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Omissió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079500"/>
              <a:ext cx="5346700" cy="23579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Saltar-se fases del procés pot provocar </a:t>
              </a:r>
              <a:r>
                <a:rPr lang="en-US" b="true" sz="2000" spc="-30" strike="noStrike" u="none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deficiències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en la qualitat del programari, resultant en un producte que no compleix les expectatives del client.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172950" y="5143500"/>
            <a:ext cx="4010025" cy="2578100"/>
            <a:chOff x="0" y="0"/>
            <a:chExt cx="5346700" cy="343746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9525"/>
              <a:ext cx="5346700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Proves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079500"/>
              <a:ext cx="5346700" cy="23579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No provar prou durant el desenvolupament pot resultar en </a:t>
              </a:r>
              <a:r>
                <a:rPr lang="en-US" b="true" sz="2000" spc="-30" strike="noStrike" u="none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errors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no detectats que afecten la funcionalitat i l'experiència de l'usuari final.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3117037">
            <a:off x="16099474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7F5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49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023E8A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800225" y="1562100"/>
            <a:ext cx="13249275" cy="2067009"/>
            <a:chOff x="0" y="0"/>
            <a:chExt cx="17665700" cy="275601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85725"/>
              <a:ext cx="17665700" cy="1702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400"/>
                </a:lnSpc>
              </a:pPr>
              <a:r>
                <a:rPr lang="en-US" sz="8000" spc="-240">
                  <a:solidFill>
                    <a:srgbClr val="FFFFFF"/>
                  </a:solidFill>
                  <a:latin typeface="Georgia Pro Condensed"/>
                  <a:ea typeface="Georgia Pro Condensed"/>
                  <a:cs typeface="Georgia Pro Condensed"/>
                  <a:sym typeface="Georgia Pro Condensed"/>
                </a:rPr>
                <a:t>Errors Habituals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197212"/>
              <a:ext cx="17665700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500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Riscos en el desenvolupament de programari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800225" y="5143500"/>
            <a:ext cx="4308497" cy="2606675"/>
            <a:chOff x="0" y="0"/>
            <a:chExt cx="5744662" cy="347556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9525"/>
              <a:ext cx="5744662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Documentació insuficient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079500"/>
              <a:ext cx="5744662" cy="2396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La manca de documentació adequada pot provocar confusions, malentenduts i dificultats en futurs canvis, afectant la </a:t>
              </a:r>
              <a:r>
                <a:rPr lang="en-US" b="true" sz="2000" spc="-30" strike="noStrike" u="none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qualitat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del producte final i la </a:t>
              </a:r>
              <a:r>
                <a:rPr lang="en-US" b="true" sz="2000" spc="-30" strike="noStrike" u="none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productivitat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de l’equip.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291388" y="5143500"/>
            <a:ext cx="4010025" cy="2606675"/>
            <a:chOff x="0" y="0"/>
            <a:chExt cx="5346700" cy="347556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9525"/>
              <a:ext cx="5346700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Sobrecostos d'anàlisi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079500"/>
              <a:ext cx="5346700" cy="2396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La majoria dels </a:t>
              </a:r>
              <a:r>
                <a:rPr lang="en-US" b="true" sz="2000" spc="-30" strike="noStrike" u="none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sobrecostos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en projectes provenen d'errors d'anàlisi i disseny, que poden generar </a:t>
              </a:r>
              <a:r>
                <a:rPr lang="en-US" b="true" sz="2000" spc="-30" strike="noStrike" u="none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retards</a:t>
              </a: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significatius i augmentar el cost total del projecte.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172950" y="5143500"/>
            <a:ext cx="4010025" cy="2549525"/>
            <a:chOff x="0" y="0"/>
            <a:chExt cx="5346700" cy="339936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9525"/>
              <a:ext cx="5346700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Errors de programació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079500"/>
              <a:ext cx="5346700" cy="23198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Molts pensen que els errors provenen de la codificació, però en realitat, les deficiències en les fases prèvies són les que més impacten en el resultat final.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3117037">
            <a:off x="16099474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F1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A4A4A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5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F2C14E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800225" y="1562100"/>
            <a:ext cx="13249275" cy="2067009"/>
            <a:chOff x="0" y="0"/>
            <a:chExt cx="17665700" cy="275601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85725"/>
              <a:ext cx="17665700" cy="1702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400"/>
                </a:lnSpc>
              </a:pPr>
              <a:r>
                <a:rPr lang="en-US" sz="8000" spc="-240">
                  <a:solidFill>
                    <a:srgbClr val="2A6EBB"/>
                  </a:solidFill>
                  <a:latin typeface="Georgia Pro Condensed"/>
                  <a:ea typeface="Georgia Pro Condensed"/>
                  <a:cs typeface="Georgia Pro Condensed"/>
                  <a:sym typeface="Georgia Pro Condensed"/>
                </a:rPr>
                <a:t>Desenvolupar programari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197212"/>
              <a:ext cx="17665700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500" spc="-37">
                  <a:solidFill>
                    <a:srgbClr val="4A4A4A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La importància de la planificació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800225" y="5143500"/>
            <a:ext cx="4308497" cy="2578100"/>
            <a:chOff x="0" y="0"/>
            <a:chExt cx="5744662" cy="343746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9525"/>
              <a:ext cx="5744662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4A4A4A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Bon mapa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079500"/>
              <a:ext cx="5744662" cy="23579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4A4A4A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🗺️ Amb un </a:t>
              </a:r>
              <a:r>
                <a:rPr lang="en-US" b="true" sz="2000" spc="-30" strike="noStrike" u="none">
                  <a:solidFill>
                    <a:srgbClr val="4A4A4A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bon mapa</a:t>
              </a:r>
              <a:r>
                <a:rPr lang="en-US" sz="2000" spc="-30" strike="noStrike" u="none">
                  <a:solidFill>
                    <a:srgbClr val="4A4A4A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, el viatge del desenvolupament de programari és segur i ràpid, ja que cada etapa és planificada i estructurada per evitar sorpreses.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291388" y="5143500"/>
            <a:ext cx="4010025" cy="2225675"/>
            <a:chOff x="0" y="0"/>
            <a:chExt cx="5346700" cy="296756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9525"/>
              <a:ext cx="5346700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4A4A4A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Sense mapa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079500"/>
              <a:ext cx="5346700" cy="1888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4A4A4A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⚠️ Sense un </a:t>
              </a:r>
              <a:r>
                <a:rPr lang="en-US" b="true" sz="2000" spc="-30" strike="noStrike" u="none">
                  <a:solidFill>
                    <a:srgbClr val="4A4A4A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bon mapa</a:t>
              </a:r>
              <a:r>
                <a:rPr lang="en-US" sz="2000" spc="-30" strike="noStrike" u="none">
                  <a:solidFill>
                    <a:srgbClr val="4A4A4A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, el risc de perdre's és alt, i això pot comportar retards i errors que afecten l'èxit del projecte final.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172950" y="5143500"/>
            <a:ext cx="4010025" cy="2606675"/>
            <a:chOff x="0" y="0"/>
            <a:chExt cx="5346700" cy="347556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9525"/>
              <a:ext cx="5346700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4A4A4A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Professionalitat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079500"/>
              <a:ext cx="5346700" cy="2396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4A4A4A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"Una aplicació professional no és fruit de la sort; </a:t>
              </a:r>
              <a:r>
                <a:rPr lang="en-US" b="true" sz="2000" spc="-30" strike="noStrike" u="none">
                  <a:solidFill>
                    <a:srgbClr val="4A4A4A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és el resultat d’un procés organitzat</a:t>
              </a:r>
              <a:r>
                <a:rPr lang="en-US" sz="2000" spc="-30" strike="noStrike" u="none">
                  <a:solidFill>
                    <a:srgbClr val="4A4A4A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, planificat i ben executat que assegura un bon desenvolupament."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3117037">
            <a:off x="16099474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C3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2908300"/>
            <a:ext cx="5448300" cy="6711950"/>
            <a:chOff x="0" y="0"/>
            <a:chExt cx="1434943" cy="1767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34943" cy="1767756"/>
            </a:xfrm>
            <a:custGeom>
              <a:avLst/>
              <a:gdLst/>
              <a:ahLst/>
              <a:cxnLst/>
              <a:rect r="r" b="b" t="t" l="l"/>
              <a:pathLst>
                <a:path h="1767756" w="1434943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007F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419850" y="2908300"/>
            <a:ext cx="5448300" cy="6711950"/>
            <a:chOff x="0" y="0"/>
            <a:chExt cx="1434943" cy="17677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34943" cy="1767756"/>
            </a:xfrm>
            <a:custGeom>
              <a:avLst/>
              <a:gdLst/>
              <a:ahLst/>
              <a:cxnLst/>
              <a:rect r="r" b="b" t="t" l="l"/>
              <a:pathLst>
                <a:path h="1767756" w="1434943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007F5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172950" y="2908300"/>
            <a:ext cx="5448300" cy="6711950"/>
            <a:chOff x="0" y="0"/>
            <a:chExt cx="1434943" cy="17677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34943" cy="1767756"/>
            </a:xfrm>
            <a:custGeom>
              <a:avLst/>
              <a:gdLst/>
              <a:ahLst/>
              <a:cxnLst/>
              <a:rect r="r" b="b" t="t" l="l"/>
              <a:pathLst>
                <a:path h="1767756" w="1434943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007F5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66053" y="4248150"/>
            <a:ext cx="4649694" cy="3581400"/>
            <a:chOff x="0" y="0"/>
            <a:chExt cx="1259398" cy="97004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59398" cy="970044"/>
            </a:xfrm>
            <a:custGeom>
              <a:avLst/>
              <a:gdLst/>
              <a:ahLst/>
              <a:cxnLst/>
              <a:rect r="r" b="b" t="t" l="l"/>
              <a:pathLst>
                <a:path h="970044" w="1259398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2"/>
              <a:stretch>
                <a:fillRect l="-342" t="0" r="-342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6819153" y="4248150"/>
            <a:ext cx="4649694" cy="3581400"/>
            <a:chOff x="0" y="0"/>
            <a:chExt cx="1259398" cy="97004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59398" cy="970044"/>
            </a:xfrm>
            <a:custGeom>
              <a:avLst/>
              <a:gdLst/>
              <a:ahLst/>
              <a:cxnLst/>
              <a:rect r="r" b="b" t="t" l="l"/>
              <a:pathLst>
                <a:path h="970044" w="1259398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3"/>
              <a:stretch>
                <a:fillRect l="-342" t="0" r="-342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2572253" y="4248150"/>
            <a:ext cx="4649694" cy="3581400"/>
            <a:chOff x="0" y="0"/>
            <a:chExt cx="1259398" cy="97004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59398" cy="970044"/>
            </a:xfrm>
            <a:custGeom>
              <a:avLst/>
              <a:gdLst/>
              <a:ahLst/>
              <a:cxnLst/>
              <a:rect r="r" b="b" t="t" l="l"/>
              <a:pathLst>
                <a:path h="970044" w="1259398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4"/>
              <a:stretch>
                <a:fillRect l="-342" t="0" r="-342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21783" y="8302046"/>
            <a:ext cx="4738234" cy="549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86"/>
              </a:lnSpc>
            </a:pPr>
            <a:r>
              <a:rPr lang="en-US" sz="1633" spc="-24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La qualitat del programari millora amb un procés estructurat que permet detectar errors més aviat.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41066" y="3381375"/>
            <a:ext cx="4699667" cy="543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  <a:spcBef>
                <a:spcPct val="0"/>
              </a:spcBef>
            </a:pPr>
            <a:r>
              <a:rPr lang="en-US" sz="3800" spc="-95" strike="noStrike" u="none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Qualitat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73192" y="8302046"/>
            <a:ext cx="4741615" cy="549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86"/>
              </a:lnSpc>
            </a:pPr>
            <a:r>
              <a:rPr lang="en-US" sz="1633" spc="-24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Seguir el SDLC redueix costos inesperats a llarg termini, optimitzant recursos i temps.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773192" y="3381375"/>
            <a:ext cx="4741615" cy="543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  <a:spcBef>
                <a:spcPct val="0"/>
              </a:spcBef>
            </a:pPr>
            <a:r>
              <a:rPr lang="en-US" sz="3800" spc="-95" strike="noStrike" u="none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Costos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551109" y="8300894"/>
            <a:ext cx="4691983" cy="549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86"/>
              </a:lnSpc>
            </a:pPr>
            <a:r>
              <a:rPr lang="en-US" sz="1633" spc="-24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Un bon procés facilita el manteniment del programari, assegurant actualitzacions i suport eficient.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551109" y="3381375"/>
            <a:ext cx="4691983" cy="543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</a:pPr>
            <a:r>
              <a:rPr lang="en-US" sz="3800" spc="-95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Manteniment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66750" y="809625"/>
            <a:ext cx="16954500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20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Beneficis del SDLC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3E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51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007F5F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800225" y="1562100"/>
            <a:ext cx="13249275" cy="2067009"/>
            <a:chOff x="0" y="0"/>
            <a:chExt cx="17665700" cy="275601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85725"/>
              <a:ext cx="17665700" cy="1702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400"/>
                </a:lnSpc>
              </a:pPr>
              <a:r>
                <a:rPr lang="en-US" sz="8000" spc="-240">
                  <a:solidFill>
                    <a:srgbClr val="FFFFFF"/>
                  </a:solidFill>
                  <a:latin typeface="Georgia Pro Condensed"/>
                  <a:ea typeface="Georgia Pro Condensed"/>
                  <a:cs typeface="Georgia Pro Condensed"/>
                  <a:sym typeface="Georgia Pro Condensed"/>
                </a:rPr>
                <a:t>Resum i Reflexió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197212"/>
              <a:ext cx="17665700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500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Importància del SDLC en programari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800225" y="5143500"/>
            <a:ext cx="4308497" cy="2197100"/>
            <a:chOff x="0" y="0"/>
            <a:chExt cx="5744662" cy="292946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9525"/>
              <a:ext cx="5744662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Guia del SDLC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079500"/>
              <a:ext cx="5744662" cy="18499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El SDLC és una guia fonamental per a la creació de programari professional, que ajuda a estructurar el procés i assegurar la qualitat del producte final.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291388" y="5143500"/>
            <a:ext cx="4010025" cy="2549525"/>
            <a:chOff x="0" y="0"/>
            <a:chExt cx="5346700" cy="339936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9525"/>
              <a:ext cx="5346700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Fases Necessàries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079500"/>
              <a:ext cx="5346700" cy="23198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Totes les fases del SDLC, des de l'anàlisi fins al manteniment, són essencials per garantir un producte útil, estable i fàcil de mantenir al llarg del temps.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172950" y="5143500"/>
            <a:ext cx="4010025" cy="2549525"/>
            <a:chOff x="0" y="0"/>
            <a:chExt cx="5346700" cy="339936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9525"/>
              <a:ext cx="5346700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FFFFFF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Èxit del Projecte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079500"/>
              <a:ext cx="5346700" cy="23198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FFFFFF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Un projecte ben planificat i executat, seguint les fases del SDLC, té moltes més probabilitats d'èxit en complir amb les expectatives del client i de l'usuari final.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3117037">
            <a:off x="16099474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B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34675" y="0"/>
            <a:ext cx="7553325" cy="6934200"/>
            <a:chOff x="0" y="0"/>
            <a:chExt cx="2442972" cy="22427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42972" cy="2242728"/>
            </a:xfrm>
            <a:custGeom>
              <a:avLst/>
              <a:gdLst/>
              <a:ahLst/>
              <a:cxnLst/>
              <a:rect r="r" b="b" t="t" l="l"/>
              <a:pathLst>
                <a:path h="2242728" w="2442972">
                  <a:moveTo>
                    <a:pt x="0" y="0"/>
                  </a:moveTo>
                  <a:lnTo>
                    <a:pt x="2442972" y="0"/>
                  </a:lnTo>
                  <a:lnTo>
                    <a:pt x="2442972" y="2242728"/>
                  </a:lnTo>
                  <a:lnTo>
                    <a:pt x="0" y="2242728"/>
                  </a:lnTo>
                  <a:close/>
                </a:path>
              </a:pathLst>
            </a:custGeom>
            <a:blipFill>
              <a:blip r:embed="rId2"/>
              <a:stretch>
                <a:fillRect l="-234" t="0" r="-234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6731031"/>
            <a:ext cx="6427085" cy="3555969"/>
            <a:chOff x="0" y="0"/>
            <a:chExt cx="3882322" cy="214800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882322" cy="2148006"/>
            </a:xfrm>
            <a:custGeom>
              <a:avLst/>
              <a:gdLst/>
              <a:ahLst/>
              <a:cxnLst/>
              <a:rect r="r" b="b" t="t" l="l"/>
              <a:pathLst>
                <a:path h="2148006" w="3882322">
                  <a:moveTo>
                    <a:pt x="0" y="0"/>
                  </a:moveTo>
                  <a:lnTo>
                    <a:pt x="3882322" y="0"/>
                  </a:lnTo>
                  <a:lnTo>
                    <a:pt x="3882322" y="2148006"/>
                  </a:lnTo>
                  <a:lnTo>
                    <a:pt x="0" y="2148006"/>
                  </a:lnTo>
                  <a:close/>
                </a:path>
              </a:pathLst>
            </a:custGeom>
            <a:blipFill>
              <a:blip r:embed="rId3"/>
              <a:stretch>
                <a:fillRect l="-527" t="0" r="-527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666750" y="723900"/>
            <a:ext cx="8629650" cy="1004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40"/>
              </a:lnSpc>
              <a:spcBef>
                <a:spcPct val="0"/>
              </a:spcBef>
            </a:pPr>
            <a:r>
              <a:rPr lang="en-US" sz="7000">
                <a:solidFill>
                  <a:srgbClr val="558B6E"/>
                </a:solidFill>
                <a:latin typeface="Radley"/>
                <a:ea typeface="Radley"/>
                <a:cs typeface="Radley"/>
                <a:sym typeface="Radley"/>
              </a:rPr>
              <a:t>Sabies que…?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1926815" y="5143500"/>
            <a:ext cx="5753100" cy="928370"/>
            <a:chOff x="0" y="0"/>
            <a:chExt cx="7670800" cy="123782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57150"/>
              <a:ext cx="7670800" cy="622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558B6E"/>
                  </a:solidFill>
                  <a:latin typeface="Radley"/>
                  <a:ea typeface="Radley"/>
                  <a:cs typeface="Radley"/>
                  <a:sym typeface="Radley"/>
                </a:rPr>
                <a:t>Metodologies àgils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749935"/>
              <a:ext cx="7670800" cy="4878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99"/>
                </a:lnSpc>
              </a:pPr>
              <a:r>
                <a:rPr lang="en-US" sz="1999">
                  <a:solidFill>
                    <a:srgbClr val="558B6E"/>
                  </a:solidFill>
                  <a:latin typeface="Carlito"/>
                  <a:ea typeface="Carlito"/>
                  <a:cs typeface="Carlito"/>
                  <a:sym typeface="Carlito"/>
                </a:rPr>
                <a:t>Icones que simbolitzen pràctiques de treball àgil.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73078" y="2028552"/>
            <a:ext cx="4308497" cy="2549525"/>
            <a:chOff x="0" y="0"/>
            <a:chExt cx="5744662" cy="339936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9525"/>
              <a:ext cx="5744662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578C4D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Cicle de vida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079500"/>
              <a:ext cx="5744662" cy="23198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3A5939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L’estàndard ISO/IEC/IEEE 12207:2017 defineix clarament totes les activitats necessàries per a gestionar el cicle de vida del programari, assegurant qualitat i eficiència.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080019" y="2525322"/>
            <a:ext cx="4010025" cy="2901950"/>
            <a:chOff x="0" y="0"/>
            <a:chExt cx="5346700" cy="3869267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9525"/>
              <a:ext cx="5346700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578C4D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Metodologies modernes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079500"/>
              <a:ext cx="5346700" cy="27897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3A5939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Metodologies com Scrum, Extreme Programming i Mètrica 3.0 s'inspiren en aquest estàndard, integrant bones pràctiques que milloren la col·laboració i la flexibilitat en el desenvolupament.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724650" y="6934200"/>
            <a:ext cx="4010025" cy="2901950"/>
            <a:chOff x="0" y="0"/>
            <a:chExt cx="5346700" cy="3869267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9525"/>
              <a:ext cx="5346700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578C4D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Bones pràctiques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079500"/>
              <a:ext cx="5346700" cy="27897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3A5939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Aquest estàndard promou bones pràctiques que faciliten la documentació, la gestió de projectes i el control de qualitat, essent essencial per l'èxit dels projectes de programari.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53325" y="3352800"/>
            <a:ext cx="10734675" cy="6934200"/>
            <a:chOff x="0" y="0"/>
            <a:chExt cx="1128310" cy="7288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8310" cy="728846"/>
            </a:xfrm>
            <a:custGeom>
              <a:avLst/>
              <a:gdLst/>
              <a:ahLst/>
              <a:cxnLst/>
              <a:rect r="r" b="b" t="t" l="l"/>
              <a:pathLst>
                <a:path h="728846" w="1128310">
                  <a:moveTo>
                    <a:pt x="0" y="0"/>
                  </a:moveTo>
                  <a:lnTo>
                    <a:pt x="1128310" y="0"/>
                  </a:lnTo>
                  <a:lnTo>
                    <a:pt x="1128310" y="728846"/>
                  </a:lnTo>
                  <a:lnTo>
                    <a:pt x="0" y="728846"/>
                  </a:lnTo>
                  <a:close/>
                </a:path>
              </a:pathLst>
            </a:custGeom>
            <a:blipFill>
              <a:blip r:embed="rId2"/>
              <a:stretch>
                <a:fillRect l="-74" t="0" r="-74" b="0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 flipV="true">
            <a:off x="666750" y="9625012"/>
            <a:ext cx="5753100" cy="0"/>
          </a:xfrm>
          <a:prstGeom prst="line">
            <a:avLst/>
          </a:prstGeom>
          <a:ln cap="flat" w="9525">
            <a:solidFill>
              <a:srgbClr val="104E8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666750" y="723900"/>
            <a:ext cx="11201400" cy="103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</a:pPr>
            <a:r>
              <a:rPr lang="en-US" sz="7200">
                <a:solidFill>
                  <a:srgbClr val="104E8B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Metàfora del Desenvolupament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66750" y="6153150"/>
            <a:ext cx="2571750" cy="2571750"/>
          </a:xfrm>
          <a:custGeom>
            <a:avLst/>
            <a:gdLst/>
            <a:ahLst/>
            <a:cxnLst/>
            <a:rect r="r" b="b" t="t" l="l"/>
            <a:pathLst>
              <a:path h="2571750" w="2571750">
                <a:moveTo>
                  <a:pt x="0" y="0"/>
                </a:moveTo>
                <a:lnTo>
                  <a:pt x="2571750" y="0"/>
                </a:lnTo>
                <a:lnTo>
                  <a:pt x="2571750" y="2571750"/>
                </a:lnTo>
                <a:lnTo>
                  <a:pt x="0" y="2571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C3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2908300"/>
            <a:ext cx="5448300" cy="6711950"/>
            <a:chOff x="0" y="0"/>
            <a:chExt cx="1434943" cy="1767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34943" cy="1767756"/>
            </a:xfrm>
            <a:custGeom>
              <a:avLst/>
              <a:gdLst/>
              <a:ahLst/>
              <a:cxnLst/>
              <a:rect r="r" b="b" t="t" l="l"/>
              <a:pathLst>
                <a:path h="1767756" w="1434943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023E8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419850" y="2908300"/>
            <a:ext cx="5448300" cy="6711950"/>
            <a:chOff x="0" y="0"/>
            <a:chExt cx="1434943" cy="17677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34943" cy="1767756"/>
            </a:xfrm>
            <a:custGeom>
              <a:avLst/>
              <a:gdLst/>
              <a:ahLst/>
              <a:cxnLst/>
              <a:rect r="r" b="b" t="t" l="l"/>
              <a:pathLst>
                <a:path h="1767756" w="1434943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023E8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172950" y="2908300"/>
            <a:ext cx="5448300" cy="6711950"/>
            <a:chOff x="0" y="0"/>
            <a:chExt cx="1434943" cy="17677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34943" cy="1767756"/>
            </a:xfrm>
            <a:custGeom>
              <a:avLst/>
              <a:gdLst/>
              <a:ahLst/>
              <a:cxnLst/>
              <a:rect r="r" b="b" t="t" l="l"/>
              <a:pathLst>
                <a:path h="1767756" w="1434943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023E8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66053" y="4248150"/>
            <a:ext cx="4649694" cy="3581400"/>
            <a:chOff x="0" y="0"/>
            <a:chExt cx="1259398" cy="97004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59398" cy="970044"/>
            </a:xfrm>
            <a:custGeom>
              <a:avLst/>
              <a:gdLst/>
              <a:ahLst/>
              <a:cxnLst/>
              <a:rect r="r" b="b" t="t" l="l"/>
              <a:pathLst>
                <a:path h="970044" w="1259398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2"/>
              <a:stretch>
                <a:fillRect l="-342" t="0" r="-342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6819153" y="4248150"/>
            <a:ext cx="4649694" cy="3581400"/>
            <a:chOff x="0" y="0"/>
            <a:chExt cx="1259398" cy="97004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59398" cy="970044"/>
            </a:xfrm>
            <a:custGeom>
              <a:avLst/>
              <a:gdLst/>
              <a:ahLst/>
              <a:cxnLst/>
              <a:rect r="r" b="b" t="t" l="l"/>
              <a:pathLst>
                <a:path h="970044" w="1259398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3"/>
              <a:stretch>
                <a:fillRect l="-342" t="0" r="-342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2572253" y="4248150"/>
            <a:ext cx="4649694" cy="3581400"/>
            <a:chOff x="0" y="0"/>
            <a:chExt cx="1259398" cy="97004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59398" cy="970044"/>
            </a:xfrm>
            <a:custGeom>
              <a:avLst/>
              <a:gdLst/>
              <a:ahLst/>
              <a:cxnLst/>
              <a:rect r="r" b="b" t="t" l="l"/>
              <a:pathLst>
                <a:path h="970044" w="1259398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4"/>
              <a:stretch>
                <a:fillRect l="-342" t="0" r="-342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21783" y="8292521"/>
            <a:ext cx="4738234" cy="576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25"/>
              </a:lnSpc>
            </a:pPr>
            <a:r>
              <a:rPr lang="en-US" sz="1660" spc="-24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La fase d'anàlisi és essencial per identificar les necessitats del client i els requisits del projecte.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41066" y="3381375"/>
            <a:ext cx="4699667" cy="543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  <a:spcBef>
                <a:spcPct val="0"/>
              </a:spcBef>
            </a:pPr>
            <a:r>
              <a:rPr lang="en-US" sz="3800" spc="-95" strike="noStrike" u="none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Anàlisi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73192" y="8292521"/>
            <a:ext cx="4741615" cy="576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25"/>
              </a:lnSpc>
            </a:pPr>
            <a:r>
              <a:rPr lang="en-US" sz="1660" spc="-24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El disseny implica crear l'arquitectura del programari, incloent interfícies i estructures de dades clares.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773192" y="3381375"/>
            <a:ext cx="4741615" cy="543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  <a:spcBef>
                <a:spcPct val="0"/>
              </a:spcBef>
            </a:pPr>
            <a:r>
              <a:rPr lang="en-US" sz="3800" spc="-95" strike="noStrike" u="none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Disseny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551109" y="8291369"/>
            <a:ext cx="4691983" cy="576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25"/>
              </a:lnSpc>
            </a:pPr>
            <a:r>
              <a:rPr lang="en-US" sz="1660" spc="-24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L'execució representa la fase de codificació, on les idees es converteixen en productes funcionals i útils.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551109" y="3381375"/>
            <a:ext cx="4691983" cy="543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</a:pPr>
            <a:r>
              <a:rPr lang="en-US" sz="3800" spc="-95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Execució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66750" y="809625"/>
            <a:ext cx="16954500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20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Desenvolupar programari com construir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3CB3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4238625"/>
            <a:ext cx="4314825" cy="3753802"/>
            <a:chOff x="0" y="0"/>
            <a:chExt cx="5753100" cy="500506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561465"/>
              <a:ext cx="5753100" cy="34436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D3FFD3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El desenvolupament d’aplicacions implica més que només programar; requereix planificació i anàlisi exhaustiva. Inclou anàlisi, disseny i proves per assegurar-se que el producte final satisfaci les necessitats dels usuaris.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614045"/>
              <a:ext cx="5753100" cy="592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</a:pPr>
              <a:r>
                <a:rPr lang="en-US" sz="3200">
                  <a:solidFill>
                    <a:srgbClr val="DFF0D8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Per què?</a:t>
              </a:r>
            </a:p>
          </p:txBody>
        </p:sp>
        <p:sp>
          <p:nvSpPr>
            <p:cNvPr name="AutoShape 5" id="5"/>
            <p:cNvSpPr/>
            <p:nvPr/>
          </p:nvSpPr>
          <p:spPr>
            <a:xfrm flipV="true">
              <a:off x="0" y="12700"/>
              <a:ext cx="5753100" cy="0"/>
            </a:xfrm>
            <a:prstGeom prst="line">
              <a:avLst/>
            </a:prstGeom>
            <a:ln cap="flat" w="25400">
              <a:solidFill>
                <a:srgbClr val="104E8B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6115050" y="4238625"/>
            <a:ext cx="4314825" cy="3753802"/>
            <a:chOff x="0" y="0"/>
            <a:chExt cx="5753100" cy="500506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561465"/>
              <a:ext cx="5753100" cy="34436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 strike="noStrike" u="none">
                  <a:solidFill>
                    <a:srgbClr val="D3FFD3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El Cicle de Vida del Programari (SDLC) és el procés que segueix el desenvolupament d’un projecte.</a:t>
              </a:r>
            </a:p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 strike="noStrike" u="none">
                  <a:solidFill>
                    <a:srgbClr val="D3FFD3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Es un marc estructurat que guia tot el procés de desenvolupament, des de la idea inicial fins al manteniment continu del programari.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614045"/>
              <a:ext cx="5753100" cy="592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sz="3200" strike="noStrike" u="none">
                  <a:solidFill>
                    <a:srgbClr val="DFF0D8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Què és?</a:t>
              </a:r>
            </a:p>
          </p:txBody>
        </p:sp>
        <p:sp>
          <p:nvSpPr>
            <p:cNvPr name="AutoShape 9" id="9"/>
            <p:cNvSpPr/>
            <p:nvPr/>
          </p:nvSpPr>
          <p:spPr>
            <a:xfrm>
              <a:off x="0" y="12700"/>
              <a:ext cx="5753100" cy="0"/>
            </a:xfrm>
            <a:prstGeom prst="line">
              <a:avLst/>
            </a:prstGeom>
            <a:ln cap="flat" w="25400">
              <a:solidFill>
                <a:srgbClr val="104E8B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1868150" y="4238625"/>
            <a:ext cx="4619625" cy="4125277"/>
            <a:chOff x="0" y="0"/>
            <a:chExt cx="6159500" cy="5500369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561465"/>
              <a:ext cx="6159500" cy="39389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 strike="noStrike" u="none">
                  <a:solidFill>
                    <a:srgbClr val="D3FFD3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Una metodologia estructurada assegura la qualitat del programari i redueix errors en el projecte.</a:t>
              </a:r>
            </a:p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 strike="noStrike" u="none">
                  <a:solidFill>
                    <a:srgbClr val="D3FFD3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Seguir una metodologia és essencial per minimitzar errors i garantir que cada fase del desenvolupament estigui ben definida i documentada, assegurant l'èxit del projecte.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614045"/>
              <a:ext cx="6159500" cy="592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sz="3200" strike="noStrike" u="none">
                  <a:solidFill>
                    <a:srgbClr val="DFF0D8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Per què metodologia?</a:t>
              </a:r>
            </a:p>
          </p:txBody>
        </p:sp>
        <p:sp>
          <p:nvSpPr>
            <p:cNvPr name="AutoShape 13" id="13"/>
            <p:cNvSpPr/>
            <p:nvPr/>
          </p:nvSpPr>
          <p:spPr>
            <a:xfrm>
              <a:off x="0" y="12700"/>
              <a:ext cx="5753100" cy="0"/>
            </a:xfrm>
            <a:prstGeom prst="line">
              <a:avLst/>
            </a:prstGeom>
            <a:ln cap="flat" w="25400">
              <a:solidFill>
                <a:srgbClr val="104E8B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666750" y="723900"/>
            <a:ext cx="11201400" cy="2034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  <a:spcBef>
                <a:spcPct val="0"/>
              </a:spcBef>
            </a:pPr>
            <a:r>
              <a:rPr lang="en-US" sz="7200" strike="noStrike" u="none">
                <a:solidFill>
                  <a:srgbClr val="FFFFFF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Preguntes Clau sobre el Desenvolupament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4E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91600" y="666750"/>
            <a:ext cx="9296400" cy="9620250"/>
            <a:chOff x="0" y="0"/>
            <a:chExt cx="957635" cy="9909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7635" cy="990995"/>
            </a:xfrm>
            <a:custGeom>
              <a:avLst/>
              <a:gdLst/>
              <a:ahLst/>
              <a:cxnLst/>
              <a:rect r="r" b="b" t="t" l="l"/>
              <a:pathLst>
                <a:path h="990995" w="957635">
                  <a:moveTo>
                    <a:pt x="0" y="0"/>
                  </a:moveTo>
                  <a:lnTo>
                    <a:pt x="957635" y="0"/>
                  </a:lnTo>
                  <a:lnTo>
                    <a:pt x="957635" y="990995"/>
                  </a:lnTo>
                  <a:lnTo>
                    <a:pt x="0" y="990995"/>
                  </a:lnTo>
                  <a:close/>
                </a:path>
              </a:pathLst>
            </a:custGeom>
            <a:blipFill>
              <a:blip r:embed="rId2"/>
              <a:stretch>
                <a:fillRect l="0" t="-69" r="0" b="-69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666750" y="723900"/>
            <a:ext cx="6886575" cy="2034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20"/>
              </a:lnSpc>
            </a:pPr>
            <a:r>
              <a:rPr lang="en-US" sz="7200">
                <a:solidFill>
                  <a:srgbClr val="FFFFFF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Models de Desenvolupament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666750" y="9625012"/>
            <a:ext cx="5753100" cy="0"/>
          </a:xfrm>
          <a:prstGeom prst="line">
            <a:avLst/>
          </a:prstGeom>
          <a:ln cap="flat" w="9525">
            <a:solidFill>
              <a:srgbClr val="FFD7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666750" y="6501765"/>
            <a:ext cx="6886575" cy="222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</a:pPr>
            <a:r>
              <a:rPr lang="en-US" sz="2100">
                <a:solidFill>
                  <a:srgbClr val="E6E6FA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Els models de desenvolupament de programari es divideixen principalment en </a:t>
            </a:r>
            <a:r>
              <a:rPr lang="en-US" b="true" sz="2100">
                <a:solidFill>
                  <a:srgbClr val="E6E6FA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seqüencial</a:t>
            </a:r>
            <a:r>
              <a:rPr lang="en-US" sz="2100">
                <a:solidFill>
                  <a:srgbClr val="E6E6FA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i </a:t>
            </a:r>
            <a:r>
              <a:rPr lang="en-US" b="true" sz="2100">
                <a:solidFill>
                  <a:srgbClr val="E6E6FA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iteratiu</a:t>
            </a:r>
            <a:r>
              <a:rPr lang="en-US" sz="2100">
                <a:solidFill>
                  <a:srgbClr val="E6E6FA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. El model seqüencial avança en fases lineals, mentre que l'iteratiu permet revisions i millores continuades, adaptant-se a les necessitats del projecte al llarg del seu cicle de vida.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Presentación - Les fases del SDLC</dc:description>
  <dc:identifier>DAG5stRD3tI</dc:identifier>
  <dcterms:modified xsi:type="dcterms:W3CDTF">2011-08-01T06:04:30Z</dcterms:modified>
  <cp:revision>1</cp:revision>
  <dc:title>Presentación - Les fases del SDLC</dc:title>
</cp:coreProperties>
</file>